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14630400" cy="8229600"/>
  <p:notesSz cx="8229600" cy="14630400"/>
  <p:embeddedFontLst>
    <p:embeddedFont>
      <p:font typeface="MuseoModerno Medium" panose="020B0604020202020204" charset="0"/>
      <p:regular r:id="rId19"/>
    </p:embeddedFont>
    <p:embeddedFont>
      <p:font typeface="Source Sans 3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FCFD79-946A-4D83-AC2F-06C9BF5A11B0}" v="19" dt="2025-12-05T22:54:14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a Lakhani" userId="3255f8ba975c51b3" providerId="LiveId" clId="{EB75372A-73F5-4398-AB0B-76765952BF88}"/>
    <pc:docChg chg="undo custSel modSld">
      <pc:chgData name="Krisha Lakhani" userId="3255f8ba975c51b3" providerId="LiveId" clId="{EB75372A-73F5-4398-AB0B-76765952BF88}" dt="2025-12-05T22:54:24.386" v="104" actId="1076"/>
      <pc:docMkLst>
        <pc:docMk/>
      </pc:docMkLst>
      <pc:sldChg chg="modSp mod">
        <pc:chgData name="Krisha Lakhani" userId="3255f8ba975c51b3" providerId="LiveId" clId="{EB75372A-73F5-4398-AB0B-76765952BF88}" dt="2025-12-05T22:48:20.363" v="37" actId="20577"/>
        <pc:sldMkLst>
          <pc:docMk/>
          <pc:sldMk cId="0" sldId="256"/>
        </pc:sldMkLst>
        <pc:spChg chg="mod">
          <ac:chgData name="Krisha Lakhani" userId="3255f8ba975c51b3" providerId="LiveId" clId="{EB75372A-73F5-4398-AB0B-76765952BF88}" dt="2025-12-05T22:46:54.654" v="16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Krisha Lakhani" userId="3255f8ba975c51b3" providerId="LiveId" clId="{EB75372A-73F5-4398-AB0B-76765952BF88}" dt="2025-12-05T22:48:20.363" v="37" actId="20577"/>
          <ac:spMkLst>
            <pc:docMk/>
            <pc:sldMk cId="0" sldId="256"/>
            <ac:spMk id="5" creationId="{00000000-0000-0000-0000-000000000000}"/>
          </ac:spMkLst>
        </pc:spChg>
      </pc:sldChg>
      <pc:sldChg chg="addSp delSp modSp mod">
        <pc:chgData name="Krisha Lakhani" userId="3255f8ba975c51b3" providerId="LiveId" clId="{EB75372A-73F5-4398-AB0B-76765952BF88}" dt="2025-12-05T22:52:06.444" v="87" actId="207"/>
        <pc:sldMkLst>
          <pc:docMk/>
          <pc:sldMk cId="0" sldId="257"/>
        </pc:sldMkLst>
        <pc:spChg chg="mod">
          <ac:chgData name="Krisha Lakhani" userId="3255f8ba975c51b3" providerId="LiveId" clId="{EB75372A-73F5-4398-AB0B-76765952BF88}" dt="2025-12-05T20:56:15.208" v="4" actId="255"/>
          <ac:spMkLst>
            <pc:docMk/>
            <pc:sldMk cId="0" sldId="257"/>
            <ac:spMk id="3" creationId="{00000000-0000-0000-0000-000000000000}"/>
          </ac:spMkLst>
        </pc:spChg>
        <pc:spChg chg="add del mod">
          <ac:chgData name="Krisha Lakhani" userId="3255f8ba975c51b3" providerId="LiveId" clId="{EB75372A-73F5-4398-AB0B-76765952BF88}" dt="2025-12-05T22:50:06.615" v="40"/>
          <ac:spMkLst>
            <pc:docMk/>
            <pc:sldMk cId="0" sldId="257"/>
            <ac:spMk id="4" creationId="{6685A032-4ED4-9A7D-DFD8-C4E899A25F97}"/>
          </ac:spMkLst>
        </pc:spChg>
        <pc:spChg chg="add del mod">
          <ac:chgData name="Krisha Lakhani" userId="3255f8ba975c51b3" providerId="LiveId" clId="{EB75372A-73F5-4398-AB0B-76765952BF88}" dt="2025-12-05T22:50:51.427" v="77"/>
          <ac:spMkLst>
            <pc:docMk/>
            <pc:sldMk cId="0" sldId="257"/>
            <ac:spMk id="5" creationId="{1C66C9EF-885A-9BB2-48CB-31243A2A7674}"/>
          </ac:spMkLst>
        </pc:spChg>
        <pc:spChg chg="add mod">
          <ac:chgData name="Krisha Lakhani" userId="3255f8ba975c51b3" providerId="LiveId" clId="{EB75372A-73F5-4398-AB0B-76765952BF88}" dt="2025-12-05T22:51:39.490" v="83" actId="767"/>
          <ac:spMkLst>
            <pc:docMk/>
            <pc:sldMk cId="0" sldId="257"/>
            <ac:spMk id="6" creationId="{D68C3DDE-992D-C788-F60F-0039B1AAD9C1}"/>
          </ac:spMkLst>
        </pc:spChg>
        <pc:spChg chg="add mod">
          <ac:chgData name="Krisha Lakhani" userId="3255f8ba975c51b3" providerId="LiveId" clId="{EB75372A-73F5-4398-AB0B-76765952BF88}" dt="2025-12-05T22:52:06.444" v="87" actId="207"/>
          <ac:spMkLst>
            <pc:docMk/>
            <pc:sldMk cId="0" sldId="257"/>
            <ac:spMk id="7" creationId="{145EE950-A0B4-8128-45B2-134F300F9BB7}"/>
          </ac:spMkLst>
        </pc:spChg>
      </pc:sldChg>
      <pc:sldChg chg="addSp modSp mod">
        <pc:chgData name="Krisha Lakhani" userId="3255f8ba975c51b3" providerId="LiveId" clId="{EB75372A-73F5-4398-AB0B-76765952BF88}" dt="2025-12-05T22:52:11.212" v="88"/>
        <pc:sldMkLst>
          <pc:docMk/>
          <pc:sldMk cId="0" sldId="258"/>
        </pc:sldMkLst>
        <pc:spChg chg="mod">
          <ac:chgData name="Krisha Lakhani" userId="3255f8ba975c51b3" providerId="LiveId" clId="{EB75372A-73F5-4398-AB0B-76765952BF88}" dt="2025-12-05T20:26:36.693" v="1" actId="1076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Krisha Lakhani" userId="3255f8ba975c51b3" providerId="LiveId" clId="{EB75372A-73F5-4398-AB0B-76765952BF88}" dt="2025-12-05T22:52:11.212" v="88"/>
          <ac:spMkLst>
            <pc:docMk/>
            <pc:sldMk cId="0" sldId="258"/>
            <ac:spMk id="3" creationId="{74D24DF7-7A9F-B8F7-4882-1E9DE3678E46}"/>
          </ac:spMkLst>
        </pc:spChg>
      </pc:sldChg>
      <pc:sldChg chg="addSp modSp">
        <pc:chgData name="Krisha Lakhani" userId="3255f8ba975c51b3" providerId="LiveId" clId="{EB75372A-73F5-4398-AB0B-76765952BF88}" dt="2025-12-05T22:52:14.245" v="89"/>
        <pc:sldMkLst>
          <pc:docMk/>
          <pc:sldMk cId="0" sldId="260"/>
        </pc:sldMkLst>
        <pc:spChg chg="add mod">
          <ac:chgData name="Krisha Lakhani" userId="3255f8ba975c51b3" providerId="LiveId" clId="{EB75372A-73F5-4398-AB0B-76765952BF88}" dt="2025-12-05T22:52:14.245" v="89"/>
          <ac:spMkLst>
            <pc:docMk/>
            <pc:sldMk cId="0" sldId="260"/>
            <ac:spMk id="5" creationId="{EB7DAF92-6AFC-8D11-F826-30D369EF040A}"/>
          </ac:spMkLst>
        </pc:spChg>
      </pc:sldChg>
      <pc:sldChg chg="addSp modSp">
        <pc:chgData name="Krisha Lakhani" userId="3255f8ba975c51b3" providerId="LiveId" clId="{EB75372A-73F5-4398-AB0B-76765952BF88}" dt="2025-12-05T22:52:17.838" v="90"/>
        <pc:sldMkLst>
          <pc:docMk/>
          <pc:sldMk cId="0" sldId="261"/>
        </pc:sldMkLst>
        <pc:spChg chg="add mod">
          <ac:chgData name="Krisha Lakhani" userId="3255f8ba975c51b3" providerId="LiveId" clId="{EB75372A-73F5-4398-AB0B-76765952BF88}" dt="2025-12-05T22:52:17.838" v="90"/>
          <ac:spMkLst>
            <pc:docMk/>
            <pc:sldMk cId="0" sldId="261"/>
            <ac:spMk id="2" creationId="{C443A93F-CDD5-0B67-3494-FCA69A3E06E7}"/>
          </ac:spMkLst>
        </pc:spChg>
      </pc:sldChg>
      <pc:sldChg chg="addSp modSp">
        <pc:chgData name="Krisha Lakhani" userId="3255f8ba975c51b3" providerId="LiveId" clId="{EB75372A-73F5-4398-AB0B-76765952BF88}" dt="2025-12-05T22:52:20.180" v="91"/>
        <pc:sldMkLst>
          <pc:docMk/>
          <pc:sldMk cId="0" sldId="262"/>
        </pc:sldMkLst>
        <pc:spChg chg="add mod">
          <ac:chgData name="Krisha Lakhani" userId="3255f8ba975c51b3" providerId="LiveId" clId="{EB75372A-73F5-4398-AB0B-76765952BF88}" dt="2025-12-05T22:52:20.180" v="91"/>
          <ac:spMkLst>
            <pc:docMk/>
            <pc:sldMk cId="0" sldId="262"/>
            <ac:spMk id="3" creationId="{09FD5F8A-B0D6-3E24-49EB-49F942FC3359}"/>
          </ac:spMkLst>
        </pc:spChg>
      </pc:sldChg>
      <pc:sldChg chg="addSp modSp">
        <pc:chgData name="Krisha Lakhani" userId="3255f8ba975c51b3" providerId="LiveId" clId="{EB75372A-73F5-4398-AB0B-76765952BF88}" dt="2025-12-05T22:52:22.644" v="92"/>
        <pc:sldMkLst>
          <pc:docMk/>
          <pc:sldMk cId="0" sldId="263"/>
        </pc:sldMkLst>
        <pc:spChg chg="add mod">
          <ac:chgData name="Krisha Lakhani" userId="3255f8ba975c51b3" providerId="LiveId" clId="{EB75372A-73F5-4398-AB0B-76765952BF88}" dt="2025-12-05T22:52:22.644" v="92"/>
          <ac:spMkLst>
            <pc:docMk/>
            <pc:sldMk cId="0" sldId="263"/>
            <ac:spMk id="2" creationId="{DA81E796-4559-0291-CDC9-43D4E258D14C}"/>
          </ac:spMkLst>
        </pc:spChg>
      </pc:sldChg>
      <pc:sldChg chg="addSp modSp">
        <pc:chgData name="Krisha Lakhani" userId="3255f8ba975c51b3" providerId="LiveId" clId="{EB75372A-73F5-4398-AB0B-76765952BF88}" dt="2025-12-05T22:52:27.511" v="93"/>
        <pc:sldMkLst>
          <pc:docMk/>
          <pc:sldMk cId="0" sldId="264"/>
        </pc:sldMkLst>
        <pc:spChg chg="add mod">
          <ac:chgData name="Krisha Lakhani" userId="3255f8ba975c51b3" providerId="LiveId" clId="{EB75372A-73F5-4398-AB0B-76765952BF88}" dt="2025-12-05T22:52:27.511" v="93"/>
          <ac:spMkLst>
            <pc:docMk/>
            <pc:sldMk cId="0" sldId="264"/>
            <ac:spMk id="2" creationId="{7582EDA8-C421-2200-7602-23BD5F84344E}"/>
          </ac:spMkLst>
        </pc:spChg>
      </pc:sldChg>
      <pc:sldChg chg="addSp modSp">
        <pc:chgData name="Krisha Lakhani" userId="3255f8ba975c51b3" providerId="LiveId" clId="{EB75372A-73F5-4398-AB0B-76765952BF88}" dt="2025-12-05T22:52:34.069" v="94"/>
        <pc:sldMkLst>
          <pc:docMk/>
          <pc:sldMk cId="0" sldId="265"/>
        </pc:sldMkLst>
        <pc:spChg chg="add mod">
          <ac:chgData name="Krisha Lakhani" userId="3255f8ba975c51b3" providerId="LiveId" clId="{EB75372A-73F5-4398-AB0B-76765952BF88}" dt="2025-12-05T22:52:34.069" v="94"/>
          <ac:spMkLst>
            <pc:docMk/>
            <pc:sldMk cId="0" sldId="265"/>
            <ac:spMk id="3" creationId="{42CB9F06-3039-FABC-1E01-379D2B85EAB5}"/>
          </ac:spMkLst>
        </pc:spChg>
      </pc:sldChg>
      <pc:sldChg chg="addSp modSp">
        <pc:chgData name="Krisha Lakhani" userId="3255f8ba975c51b3" providerId="LiveId" clId="{EB75372A-73F5-4398-AB0B-76765952BF88}" dt="2025-12-05T22:52:36.162" v="95"/>
        <pc:sldMkLst>
          <pc:docMk/>
          <pc:sldMk cId="395084899" sldId="266"/>
        </pc:sldMkLst>
        <pc:spChg chg="add mod">
          <ac:chgData name="Krisha Lakhani" userId="3255f8ba975c51b3" providerId="LiveId" clId="{EB75372A-73F5-4398-AB0B-76765952BF88}" dt="2025-12-05T22:52:36.162" v="95"/>
          <ac:spMkLst>
            <pc:docMk/>
            <pc:sldMk cId="395084899" sldId="266"/>
            <ac:spMk id="2" creationId="{07A2A0C9-F433-BFBC-1421-0ABBDC28FA64}"/>
          </ac:spMkLst>
        </pc:spChg>
      </pc:sldChg>
      <pc:sldChg chg="addSp modSp mod">
        <pc:chgData name="Krisha Lakhani" userId="3255f8ba975c51b3" providerId="LiveId" clId="{EB75372A-73F5-4398-AB0B-76765952BF88}" dt="2025-12-05T22:52:52.080" v="98" actId="1076"/>
        <pc:sldMkLst>
          <pc:docMk/>
          <pc:sldMk cId="833443597" sldId="267"/>
        </pc:sldMkLst>
        <pc:spChg chg="add mod">
          <ac:chgData name="Krisha Lakhani" userId="3255f8ba975c51b3" providerId="LiveId" clId="{EB75372A-73F5-4398-AB0B-76765952BF88}" dt="2025-12-05T22:52:46.962" v="97"/>
          <ac:spMkLst>
            <pc:docMk/>
            <pc:sldMk cId="833443597" sldId="267"/>
            <ac:spMk id="2" creationId="{EB2C1FAA-BFAA-2B34-903C-59EDC6316FAB}"/>
          </ac:spMkLst>
        </pc:spChg>
        <pc:spChg chg="mod">
          <ac:chgData name="Krisha Lakhani" userId="3255f8ba975c51b3" providerId="LiveId" clId="{EB75372A-73F5-4398-AB0B-76765952BF88}" dt="2025-12-05T22:52:52.080" v="98" actId="1076"/>
          <ac:spMkLst>
            <pc:docMk/>
            <pc:sldMk cId="833443597" sldId="267"/>
            <ac:spMk id="3" creationId="{8B3152F3-4954-68A6-E231-EDAF51F6B3D5}"/>
          </ac:spMkLst>
        </pc:spChg>
        <pc:picChg chg="mod">
          <ac:chgData name="Krisha Lakhani" userId="3255f8ba975c51b3" providerId="LiveId" clId="{EB75372A-73F5-4398-AB0B-76765952BF88}" dt="2025-12-05T22:52:46.027" v="96" actId="1076"/>
          <ac:picMkLst>
            <pc:docMk/>
            <pc:sldMk cId="833443597" sldId="267"/>
            <ac:picMk id="6" creationId="{C5690539-4D36-4EB0-2B12-AD0B70E5ED5A}"/>
          </ac:picMkLst>
        </pc:picChg>
      </pc:sldChg>
      <pc:sldChg chg="addSp modSp">
        <pc:chgData name="Krisha Lakhani" userId="3255f8ba975c51b3" providerId="LiveId" clId="{EB75372A-73F5-4398-AB0B-76765952BF88}" dt="2025-12-05T22:52:53.626" v="99"/>
        <pc:sldMkLst>
          <pc:docMk/>
          <pc:sldMk cId="2794466580" sldId="268"/>
        </pc:sldMkLst>
        <pc:spChg chg="add mod">
          <ac:chgData name="Krisha Lakhani" userId="3255f8ba975c51b3" providerId="LiveId" clId="{EB75372A-73F5-4398-AB0B-76765952BF88}" dt="2025-12-05T22:52:53.626" v="99"/>
          <ac:spMkLst>
            <pc:docMk/>
            <pc:sldMk cId="2794466580" sldId="268"/>
            <ac:spMk id="2" creationId="{3BD3E9C4-1B50-9F15-1E08-B358DC9897DB}"/>
          </ac:spMkLst>
        </pc:spChg>
      </pc:sldChg>
      <pc:sldChg chg="addSp modSp">
        <pc:chgData name="Krisha Lakhani" userId="3255f8ba975c51b3" providerId="LiveId" clId="{EB75372A-73F5-4398-AB0B-76765952BF88}" dt="2025-12-05T22:52:57.010" v="100"/>
        <pc:sldMkLst>
          <pc:docMk/>
          <pc:sldMk cId="248402367" sldId="269"/>
        </pc:sldMkLst>
        <pc:spChg chg="add mod">
          <ac:chgData name="Krisha Lakhani" userId="3255f8ba975c51b3" providerId="LiveId" clId="{EB75372A-73F5-4398-AB0B-76765952BF88}" dt="2025-12-05T22:52:57.010" v="100"/>
          <ac:spMkLst>
            <pc:docMk/>
            <pc:sldMk cId="248402367" sldId="269"/>
            <ac:spMk id="2" creationId="{93499EE2-A160-C44F-D2E4-2FB977B4E8F9}"/>
          </ac:spMkLst>
        </pc:spChg>
      </pc:sldChg>
      <pc:sldChg chg="addSp modSp mod">
        <pc:chgData name="Krisha Lakhani" userId="3255f8ba975c51b3" providerId="LiveId" clId="{EB75372A-73F5-4398-AB0B-76765952BF88}" dt="2025-12-05T22:54:24.386" v="104" actId="1076"/>
        <pc:sldMkLst>
          <pc:docMk/>
          <pc:sldMk cId="3595112620" sldId="271"/>
        </pc:sldMkLst>
        <pc:spChg chg="add mod">
          <ac:chgData name="Krisha Lakhani" userId="3255f8ba975c51b3" providerId="LiveId" clId="{EB75372A-73F5-4398-AB0B-76765952BF88}" dt="2025-12-05T22:54:24.386" v="104" actId="1076"/>
          <ac:spMkLst>
            <pc:docMk/>
            <pc:sldMk cId="3595112620" sldId="271"/>
            <ac:spMk id="2" creationId="{145EE950-A0B4-8128-45B2-134F300F9BB7}"/>
          </ac:spMkLst>
        </pc:spChg>
      </pc:sldChg>
      <pc:sldChg chg="addSp modSp">
        <pc:chgData name="Krisha Lakhani" userId="3255f8ba975c51b3" providerId="LiveId" clId="{EB75372A-73F5-4398-AB0B-76765952BF88}" dt="2025-12-05T22:52:58.909" v="101"/>
        <pc:sldMkLst>
          <pc:docMk/>
          <pc:sldMk cId="2737751038" sldId="272"/>
        </pc:sldMkLst>
        <pc:spChg chg="add mod">
          <ac:chgData name="Krisha Lakhani" userId="3255f8ba975c51b3" providerId="LiveId" clId="{EB75372A-73F5-4398-AB0B-76765952BF88}" dt="2025-12-05T22:52:58.909" v="101"/>
          <ac:spMkLst>
            <pc:docMk/>
            <pc:sldMk cId="2737751038" sldId="272"/>
            <ac:spMk id="2" creationId="{A8C9EA8E-6C62-38CE-FD35-09A8A21BABD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122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5.pn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0044" y="809817"/>
            <a:ext cx="808258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ea typeface="MuseoModerno Medium" pitchFamily="34" charset="-122"/>
                <a:cs typeface="MuseoModerno Medium" pitchFamily="34" charset="-120"/>
              </a:rPr>
              <a:t>AI-Powered Fraud Call Detection System for SSN &amp; Immigration Scam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03858" y="6001217"/>
            <a:ext cx="9119644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Calibri Light" panose="020F0302020204030204" pitchFamily="34" charset="0"/>
                <a:ea typeface="MuseoModerno Medium" pitchFamily="34" charset="-122"/>
                <a:cs typeface="MuseoModerno Medium" pitchFamily="34" charset="-120"/>
              </a:rPr>
              <a:t>Team 6 (</a:t>
            </a:r>
            <a:r>
              <a:rPr lang="en-US" sz="3550" dirty="0" err="1">
                <a:solidFill>
                  <a:srgbClr val="124E73"/>
                </a:solidFill>
                <a:latin typeface="Calibri Light" panose="020F0302020204030204" pitchFamily="34" charset="0"/>
                <a:ea typeface="MuseoModerno Medium" pitchFamily="34" charset="-122"/>
                <a:cs typeface="MuseoModerno Medium" pitchFamily="34" charset="-120"/>
              </a:rPr>
              <a:t>SafeLine</a:t>
            </a:r>
            <a:r>
              <a:rPr lang="en-US" sz="3550" dirty="0">
                <a:solidFill>
                  <a:srgbClr val="124E73"/>
                </a:solidFill>
                <a:latin typeface="Calibri Light" panose="020F0302020204030204" pitchFamily="34" charset="0"/>
                <a:ea typeface="MuseoModerno Medium" pitchFamily="34" charset="-122"/>
                <a:cs typeface="MuseoModerno Medium" pitchFamily="34" charset="-120"/>
              </a:rPr>
              <a:t>) — INFO6245 | Planning &amp; Managing Information Systems</a:t>
            </a:r>
            <a:endParaRPr lang="en-US" sz="3550" dirty="0">
              <a:latin typeface="Calibri Light" panose="020F03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3858" y="71696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Calibri Light" panose="020F0302020204030204" pitchFamily="34" charset="0"/>
                <a:ea typeface="Source Sans 3" pitchFamily="34" charset="-122"/>
                <a:cs typeface="Source Sans 3" pitchFamily="34" charset="-120"/>
              </a:rPr>
              <a:t>Team Members: Krisha Lakhani• Hemin </a:t>
            </a:r>
            <a:r>
              <a:rPr lang="en-US" sz="1750" dirty="0" err="1">
                <a:solidFill>
                  <a:srgbClr val="2B4150"/>
                </a:solidFill>
                <a:latin typeface="Calibri Light" panose="020F0302020204030204" pitchFamily="34" charset="0"/>
                <a:ea typeface="Source Sans 3" pitchFamily="34" charset="-122"/>
                <a:cs typeface="Source Sans 3" pitchFamily="34" charset="-120"/>
              </a:rPr>
              <a:t>Dhamelia</a:t>
            </a:r>
            <a:r>
              <a:rPr lang="en-US" sz="1750">
                <a:solidFill>
                  <a:srgbClr val="2B4150"/>
                </a:solidFill>
                <a:latin typeface="Calibri Light" panose="020F0302020204030204" pitchFamily="34" charset="0"/>
                <a:ea typeface="Source Sans 3" pitchFamily="34" charset="-122"/>
                <a:cs typeface="Source Sans 3" pitchFamily="34" charset="-120"/>
              </a:rPr>
              <a:t>• Riya Patel</a:t>
            </a:r>
            <a:endParaRPr lang="en-US" sz="1750" dirty="0">
              <a:latin typeface="Calibri Light" panose="020F0302020204030204" pitchFamily="34" charset="0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7A6B3D6E-5B2F-B0CD-3DBF-A415343BAF25}"/>
              </a:ext>
            </a:extLst>
          </p:cNvPr>
          <p:cNvSpPr/>
          <p:nvPr/>
        </p:nvSpPr>
        <p:spPr>
          <a:xfrm>
            <a:off x="9824484" y="0"/>
            <a:ext cx="4805916" cy="8229600"/>
          </a:xfrm>
          <a:custGeom>
            <a:avLst/>
            <a:gdLst/>
            <a:ahLst/>
            <a:cxnLst/>
            <a:rect l="l" t="t" r="r" b="b"/>
            <a:pathLst>
              <a:path w="6768660" h="10493876">
                <a:moveTo>
                  <a:pt x="0" y="0"/>
                </a:moveTo>
                <a:lnTo>
                  <a:pt x="6768660" y="0"/>
                </a:lnTo>
                <a:lnTo>
                  <a:pt x="6768660" y="10493876"/>
                </a:lnTo>
                <a:lnTo>
                  <a:pt x="0" y="1049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16" t="-12413" r="-18806" b="-2062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525" y="586383"/>
            <a:ext cx="5630466" cy="516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450" dirty="0">
                <a:solidFill>
                  <a:srgbClr val="124E73"/>
                </a:solidFill>
                <a:ea typeface="MuseoModerno Medium" pitchFamily="34" charset="-122"/>
                <a:cs typeface="MuseoModerno Medium" pitchFamily="34" charset="-120"/>
              </a:rPr>
              <a:t>Test</a:t>
            </a:r>
            <a:r>
              <a:rPr lang="en-US" sz="3250" dirty="0">
                <a:solidFill>
                  <a:srgbClr val="124E73"/>
                </a:solidFill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>
                <a:solidFill>
                  <a:srgbClr val="124E73"/>
                </a:solidFill>
                <a:ea typeface="MuseoModerno Medium" pitchFamily="34" charset="-122"/>
                <a:cs typeface="MuseoModerno Medium" pitchFamily="34" charset="-120"/>
              </a:rPr>
              <a:t>Cases</a:t>
            </a:r>
            <a:endParaRPr lang="en-US" sz="44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4E0922-AA0D-163D-8F5D-79CBCC0A66D9}"/>
              </a:ext>
            </a:extLst>
          </p:cNvPr>
          <p:cNvSpPr txBox="1"/>
          <p:nvPr/>
        </p:nvSpPr>
        <p:spPr>
          <a:xfrm>
            <a:off x="468923" y="1312874"/>
            <a:ext cx="7315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🧪 Key Test Case Highlights (Reporting &amp; Analytics)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Dashboard loads correctly with personalized fraud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Fraud alerts update in real time when a new scam call is detected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can securely export or download fraud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tested scenarios passed functional, performance, and security checks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8BA5CA-370A-BBE1-55C8-06E0CDA18067}"/>
              </a:ext>
            </a:extLst>
          </p:cNvPr>
          <p:cNvSpPr txBox="1"/>
          <p:nvPr/>
        </p:nvSpPr>
        <p:spPr>
          <a:xfrm>
            <a:off x="5369169" y="323847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📊 Competitive Positioning Overview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CCEE477-DA52-FA21-42C7-7D7CAD7A8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483189"/>
              </p:ext>
            </p:extLst>
          </p:nvPr>
        </p:nvGraphicFramePr>
        <p:xfrm>
          <a:off x="2610006" y="3607804"/>
          <a:ext cx="9753600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45697506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59383236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84118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Capability 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Industry Apps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Our App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674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Real-time scam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Available in some apps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Built-in, AI-driven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4051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Caller ID &amp; lookup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Common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Supported + enhanced with fraud scoring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19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Alerts &amp; blocking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Standard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Real-time, behavior-based alerts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38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Analytics &amp; reporting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Basic/limited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Advanced user dashboard + insights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677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Multi-language &amp; fraud focus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General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Specialized for SSN &amp; immigration scams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35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Telecom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Planned partnerships for deeper integration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13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Privacy &amp;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Encryption + minimal data retention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46038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CB9F06-3039-FABC-1E01-379D2B85EAB5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41CE3-1746-1B07-1C36-95E8004B156D}"/>
              </a:ext>
            </a:extLst>
          </p:cNvPr>
          <p:cNvSpPr txBox="1"/>
          <p:nvPr/>
        </p:nvSpPr>
        <p:spPr>
          <a:xfrm>
            <a:off x="449179" y="243408"/>
            <a:ext cx="7315200" cy="63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en-US" sz="4450" dirty="0">
                <a:solidFill>
                  <a:schemeClr val="accent1">
                    <a:lumMod val="75000"/>
                  </a:schemeClr>
                </a:solidFill>
              </a:rPr>
              <a:t>Team Org Chart &amp; RACI</a:t>
            </a:r>
          </a:p>
        </p:txBody>
      </p:sp>
      <p:pic>
        <p:nvPicPr>
          <p:cNvPr id="10" name="Picture 9" descr="A diagram of a project manager&#10;&#10;AI-generated content may be incorrect.">
            <a:extLst>
              <a:ext uri="{FF2B5EF4-FFF2-40B4-BE49-F238E27FC236}">
                <a16:creationId xmlns:a16="http://schemas.microsoft.com/office/drawing/2014/main" id="{03A6EFFC-5885-7793-92A7-85C8E74D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423"/>
          <a:stretch>
            <a:fillRect/>
          </a:stretch>
        </p:blipFill>
        <p:spPr>
          <a:xfrm>
            <a:off x="1846847" y="938463"/>
            <a:ext cx="10936705" cy="62395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2A0C9-F433-BFBC-1421-0ABBDC28FA64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3152F3-4954-68A6-E231-EDAF51F6B3D5}"/>
              </a:ext>
            </a:extLst>
          </p:cNvPr>
          <p:cNvSpPr txBox="1"/>
          <p:nvPr/>
        </p:nvSpPr>
        <p:spPr>
          <a:xfrm>
            <a:off x="1113557" y="2598639"/>
            <a:ext cx="7315200" cy="214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50" i="0" dirty="0">
                <a:solidFill>
                  <a:schemeClr val="accent1">
                    <a:lumMod val="75000"/>
                  </a:schemeClr>
                </a:solidFill>
                <a:effectLst/>
              </a:rPr>
              <a:t>Stakeholder </a:t>
            </a:r>
          </a:p>
          <a:p>
            <a:r>
              <a:rPr lang="en-US" sz="4450" i="0" dirty="0">
                <a:solidFill>
                  <a:schemeClr val="accent1">
                    <a:lumMod val="75000"/>
                  </a:schemeClr>
                </a:solidFill>
                <a:effectLst/>
              </a:rPr>
              <a:t>Communications </a:t>
            </a:r>
          </a:p>
          <a:p>
            <a:r>
              <a:rPr lang="en-US" sz="4450" i="0" dirty="0">
                <a:solidFill>
                  <a:schemeClr val="accent1">
                    <a:lumMod val="75000"/>
                  </a:schemeClr>
                </a:solidFill>
                <a:effectLst/>
              </a:rPr>
              <a:t>Plan</a:t>
            </a:r>
            <a:endParaRPr lang="en-US" sz="44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A diagram of a project&#10;&#10;AI-generated content may be incorrect.">
            <a:extLst>
              <a:ext uri="{FF2B5EF4-FFF2-40B4-BE49-F238E27FC236}">
                <a16:creationId xmlns:a16="http://schemas.microsoft.com/office/drawing/2014/main" id="{C5690539-4D36-4EB0-2B12-AD0B70E5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82"/>
          <a:stretch>
            <a:fillRect/>
          </a:stretch>
        </p:blipFill>
        <p:spPr>
          <a:xfrm>
            <a:off x="5507137" y="244544"/>
            <a:ext cx="7636042" cy="75397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C1FAA-BFAA-2B34-903C-59EDC6316FAB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4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0212A016-33D1-2552-9F48-C79F2302722C}"/>
              </a:ext>
            </a:extLst>
          </p:cNvPr>
          <p:cNvSpPr txBox="1"/>
          <p:nvPr/>
        </p:nvSpPr>
        <p:spPr>
          <a:xfrm>
            <a:off x="579846" y="-183690"/>
            <a:ext cx="6735354" cy="1054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88"/>
              </a:lnSpc>
              <a:spcBef>
                <a:spcPct val="0"/>
              </a:spcBef>
            </a:pPr>
            <a:r>
              <a:rPr lang="en-US" sz="4450" spc="-150" dirty="0">
                <a:solidFill>
                  <a:schemeClr val="accent1">
                    <a:lumMod val="75000"/>
                  </a:schemeClr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Bebas Neue Bold"/>
              </a:rPr>
              <a:t>S.W.O.T Analysis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3E7B7B3-A632-A97D-5A0D-AD1300DA768C}"/>
              </a:ext>
            </a:extLst>
          </p:cNvPr>
          <p:cNvGrpSpPr/>
          <p:nvPr/>
        </p:nvGrpSpPr>
        <p:grpSpPr>
          <a:xfrm>
            <a:off x="369767" y="1071741"/>
            <a:ext cx="8784177" cy="7058527"/>
            <a:chOff x="6509254" y="654280"/>
            <a:chExt cx="7046197" cy="633416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397B9EE-8ACF-EFFD-CA60-9D2803766BE8}"/>
                </a:ext>
              </a:extLst>
            </p:cNvPr>
            <p:cNvGrpSpPr/>
            <p:nvPr/>
          </p:nvGrpSpPr>
          <p:grpSpPr>
            <a:xfrm>
              <a:off x="6509254" y="654280"/>
              <a:ext cx="7046197" cy="6334160"/>
              <a:chOff x="6990645" y="925999"/>
              <a:chExt cx="5915452" cy="5776948"/>
            </a:xfrm>
          </p:grpSpPr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86A8507C-647C-36E1-CFEE-F918119C670D}"/>
                  </a:ext>
                </a:extLst>
              </p:cNvPr>
              <p:cNvSpPr txBox="1"/>
              <p:nvPr/>
            </p:nvSpPr>
            <p:spPr>
              <a:xfrm>
                <a:off x="7020550" y="925999"/>
                <a:ext cx="666532" cy="8476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623"/>
                  </a:lnSpc>
                  <a:spcBef>
                    <a:spcPct val="0"/>
                  </a:spcBef>
                </a:pPr>
                <a:r>
                  <a:rPr lang="en-US" sz="6159" b="1" spc="295" dirty="0">
                    <a:solidFill>
                      <a:srgbClr val="004AAD"/>
                    </a:solidFill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  <a:sym typeface="Bebas Neue Bold"/>
                  </a:rPr>
                  <a:t>S</a:t>
                </a:r>
              </a:p>
            </p:txBody>
          </p:sp>
          <p:sp>
            <p:nvSpPr>
              <p:cNvPr id="9" name="TextBox 5">
                <a:extLst>
                  <a:ext uri="{FF2B5EF4-FFF2-40B4-BE49-F238E27FC236}">
                    <a16:creationId xmlns:a16="http://schemas.microsoft.com/office/drawing/2014/main" id="{28B6E098-E275-1EBE-45D8-914706C28E9A}"/>
                  </a:ext>
                </a:extLst>
              </p:cNvPr>
              <p:cNvSpPr txBox="1"/>
              <p:nvPr/>
            </p:nvSpPr>
            <p:spPr>
              <a:xfrm>
                <a:off x="7028130" y="4074851"/>
                <a:ext cx="666532" cy="8476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623"/>
                  </a:lnSpc>
                  <a:spcBef>
                    <a:spcPct val="0"/>
                  </a:spcBef>
                </a:pPr>
                <a:r>
                  <a:rPr lang="en-US" sz="6159" b="1" spc="295" dirty="0">
                    <a:solidFill>
                      <a:srgbClr val="7ED957"/>
                    </a:solidFill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  <a:sym typeface="Bebas Neue Bold"/>
                  </a:rPr>
                  <a:t>O</a:t>
                </a:r>
              </a:p>
            </p:txBody>
          </p:sp>
          <p:sp>
            <p:nvSpPr>
              <p:cNvPr id="10" name="TextBox 6">
                <a:extLst>
                  <a:ext uri="{FF2B5EF4-FFF2-40B4-BE49-F238E27FC236}">
                    <a16:creationId xmlns:a16="http://schemas.microsoft.com/office/drawing/2014/main" id="{7730338D-4542-4820-BC2D-9EDE904B1D92}"/>
                  </a:ext>
                </a:extLst>
              </p:cNvPr>
              <p:cNvSpPr txBox="1"/>
              <p:nvPr/>
            </p:nvSpPr>
            <p:spPr>
              <a:xfrm>
                <a:off x="10159657" y="925999"/>
                <a:ext cx="666532" cy="8476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623"/>
                  </a:lnSpc>
                  <a:spcBef>
                    <a:spcPct val="0"/>
                  </a:spcBef>
                </a:pPr>
                <a:r>
                  <a:rPr lang="en-US" sz="6159" b="1" spc="295" dirty="0">
                    <a:solidFill>
                      <a:srgbClr val="0097B2"/>
                    </a:solidFill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  <a:sym typeface="Bebas Neue Bold"/>
                  </a:rPr>
                  <a:t>W</a:t>
                </a:r>
              </a:p>
            </p:txBody>
          </p:sp>
          <p:sp>
            <p:nvSpPr>
              <p:cNvPr id="11" name="TextBox 7">
                <a:extLst>
                  <a:ext uri="{FF2B5EF4-FFF2-40B4-BE49-F238E27FC236}">
                    <a16:creationId xmlns:a16="http://schemas.microsoft.com/office/drawing/2014/main" id="{442B3096-BD78-BF7E-EB51-FC8B8AA7AF38}"/>
                  </a:ext>
                </a:extLst>
              </p:cNvPr>
              <p:cNvSpPr txBox="1"/>
              <p:nvPr/>
            </p:nvSpPr>
            <p:spPr>
              <a:xfrm>
                <a:off x="10187618" y="4074851"/>
                <a:ext cx="666532" cy="8476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8623"/>
                  </a:lnSpc>
                  <a:spcBef>
                    <a:spcPct val="0"/>
                  </a:spcBef>
                </a:pPr>
                <a:r>
                  <a:rPr lang="en-US" sz="6159" b="1" spc="295" dirty="0">
                    <a:solidFill>
                      <a:srgbClr val="5CE1E6"/>
                    </a:solidFill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  <a:sym typeface="Bebas Neue Bold"/>
                  </a:rPr>
                  <a:t>T</a:t>
                </a:r>
              </a:p>
            </p:txBody>
          </p:sp>
          <p:sp>
            <p:nvSpPr>
              <p:cNvPr id="12" name="AutoShape 8">
                <a:extLst>
                  <a:ext uri="{FF2B5EF4-FFF2-40B4-BE49-F238E27FC236}">
                    <a16:creationId xmlns:a16="http://schemas.microsoft.com/office/drawing/2014/main" id="{B43B9F5E-6905-500D-7C9E-8F6B9C0D4476}"/>
                  </a:ext>
                </a:extLst>
              </p:cNvPr>
              <p:cNvSpPr/>
              <p:nvPr/>
            </p:nvSpPr>
            <p:spPr>
              <a:xfrm rot="10800000">
                <a:off x="6990645" y="1019429"/>
                <a:ext cx="2718479" cy="0"/>
              </a:xfrm>
              <a:prstGeom prst="line">
                <a:avLst/>
              </a:prstGeom>
              <a:ln w="38100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AutoShape 9">
                <a:extLst>
                  <a:ext uri="{FF2B5EF4-FFF2-40B4-BE49-F238E27FC236}">
                    <a16:creationId xmlns:a16="http://schemas.microsoft.com/office/drawing/2014/main" id="{F330C1E2-6424-0F81-BF90-745026104FCC}"/>
                  </a:ext>
                </a:extLst>
              </p:cNvPr>
              <p:cNvSpPr/>
              <p:nvPr/>
            </p:nvSpPr>
            <p:spPr>
              <a:xfrm rot="10800000">
                <a:off x="7028130" y="4170482"/>
                <a:ext cx="2718479" cy="0"/>
              </a:xfrm>
              <a:prstGeom prst="line">
                <a:avLst/>
              </a:prstGeom>
              <a:ln w="38100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AutoShape 10">
                <a:extLst>
                  <a:ext uri="{FF2B5EF4-FFF2-40B4-BE49-F238E27FC236}">
                    <a16:creationId xmlns:a16="http://schemas.microsoft.com/office/drawing/2014/main" id="{7E86CAFE-5F85-8A55-8570-40911A819613}"/>
                  </a:ext>
                </a:extLst>
              </p:cNvPr>
              <p:cNvSpPr/>
              <p:nvPr/>
            </p:nvSpPr>
            <p:spPr>
              <a:xfrm rot="10800000">
                <a:off x="10150132" y="1019429"/>
                <a:ext cx="2718479" cy="0"/>
              </a:xfrm>
              <a:prstGeom prst="line">
                <a:avLst/>
              </a:prstGeom>
              <a:ln w="38100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AutoShape 11">
                <a:extLst>
                  <a:ext uri="{FF2B5EF4-FFF2-40B4-BE49-F238E27FC236}">
                    <a16:creationId xmlns:a16="http://schemas.microsoft.com/office/drawing/2014/main" id="{387C062A-36F5-476B-43DB-39B8C98196B3}"/>
                  </a:ext>
                </a:extLst>
              </p:cNvPr>
              <p:cNvSpPr/>
              <p:nvPr/>
            </p:nvSpPr>
            <p:spPr>
              <a:xfrm rot="10800000">
                <a:off x="10187618" y="4170482"/>
                <a:ext cx="2718479" cy="0"/>
              </a:xfrm>
              <a:prstGeom prst="line">
                <a:avLst/>
              </a:prstGeom>
              <a:ln w="38100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E52F2E8B-5709-B693-95E5-B6949D8AEFB7}"/>
                  </a:ext>
                </a:extLst>
              </p:cNvPr>
              <p:cNvGrpSpPr/>
              <p:nvPr/>
            </p:nvGrpSpPr>
            <p:grpSpPr>
              <a:xfrm>
                <a:off x="7647037" y="1049824"/>
                <a:ext cx="2051947" cy="2504271"/>
                <a:chOff x="0" y="0"/>
                <a:chExt cx="966294" cy="1179301"/>
              </a:xfrm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440DFC4-0D34-C0D1-1A17-4FDAA498457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966294" cy="1179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294" h="1179301">
                      <a:moveTo>
                        <a:pt x="0" y="0"/>
                      </a:moveTo>
                      <a:lnTo>
                        <a:pt x="966294" y="0"/>
                      </a:lnTo>
                      <a:lnTo>
                        <a:pt x="966294" y="1179301"/>
                      </a:lnTo>
                      <a:lnTo>
                        <a:pt x="0" y="1179301"/>
                      </a:lnTo>
                      <a:close/>
                    </a:path>
                  </a:pathLst>
                </a:custGeom>
                <a:solidFill>
                  <a:srgbClr val="004AAD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" name="TextBox 14">
                  <a:extLst>
                    <a:ext uri="{FF2B5EF4-FFF2-40B4-BE49-F238E27FC236}">
                      <a16:creationId xmlns:a16="http://schemas.microsoft.com/office/drawing/2014/main" id="{B6ED82E1-9869-ACFD-B2B7-2EE6C3F2FE02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966294" cy="119835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557"/>
                    </a:lnSpc>
                  </a:pPr>
                  <a:endParaRPr/>
                </a:p>
              </p:txBody>
            </p:sp>
          </p:grpSp>
          <p:grpSp>
            <p:nvGrpSpPr>
              <p:cNvPr id="19" name="Group 15">
                <a:extLst>
                  <a:ext uri="{FF2B5EF4-FFF2-40B4-BE49-F238E27FC236}">
                    <a16:creationId xmlns:a16="http://schemas.microsoft.com/office/drawing/2014/main" id="{5D1F311A-D093-6674-43E7-812792F1E959}"/>
                  </a:ext>
                </a:extLst>
              </p:cNvPr>
              <p:cNvGrpSpPr/>
              <p:nvPr/>
            </p:nvGrpSpPr>
            <p:grpSpPr>
              <a:xfrm>
                <a:off x="7694662" y="4198676"/>
                <a:ext cx="2051947" cy="2504271"/>
                <a:chOff x="0" y="0"/>
                <a:chExt cx="966294" cy="1179301"/>
              </a:xfrm>
            </p:grpSpPr>
            <p:sp>
              <p:nvSpPr>
                <p:cNvPr id="20" name="Freeform 16">
                  <a:extLst>
                    <a:ext uri="{FF2B5EF4-FFF2-40B4-BE49-F238E27FC236}">
                      <a16:creationId xmlns:a16="http://schemas.microsoft.com/office/drawing/2014/main" id="{921886FD-A2B0-EA0B-37DD-F7A4C36A62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966294" cy="1179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294" h="1179301">
                      <a:moveTo>
                        <a:pt x="0" y="0"/>
                      </a:moveTo>
                      <a:lnTo>
                        <a:pt x="966294" y="0"/>
                      </a:lnTo>
                      <a:lnTo>
                        <a:pt x="966294" y="1179301"/>
                      </a:lnTo>
                      <a:lnTo>
                        <a:pt x="0" y="1179301"/>
                      </a:lnTo>
                      <a:close/>
                    </a:path>
                  </a:pathLst>
                </a:custGeom>
                <a:solidFill>
                  <a:srgbClr val="7ED957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TextBox 17">
                  <a:extLst>
                    <a:ext uri="{FF2B5EF4-FFF2-40B4-BE49-F238E27FC236}">
                      <a16:creationId xmlns:a16="http://schemas.microsoft.com/office/drawing/2014/main" id="{BC91B571-3D2F-12EF-824D-993D03209080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966294" cy="119835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557"/>
                    </a:lnSpc>
                  </a:pPr>
                  <a:endParaRPr/>
                </a:p>
              </p:txBody>
            </p:sp>
          </p:grpSp>
          <p:grpSp>
            <p:nvGrpSpPr>
              <p:cNvPr id="22" name="Group 18">
                <a:extLst>
                  <a:ext uri="{FF2B5EF4-FFF2-40B4-BE49-F238E27FC236}">
                    <a16:creationId xmlns:a16="http://schemas.microsoft.com/office/drawing/2014/main" id="{D6F586E8-780B-C503-401D-E2F708F28A0F}"/>
                  </a:ext>
                </a:extLst>
              </p:cNvPr>
              <p:cNvGrpSpPr/>
              <p:nvPr/>
            </p:nvGrpSpPr>
            <p:grpSpPr>
              <a:xfrm>
                <a:off x="10816664" y="1049824"/>
                <a:ext cx="2051947" cy="2504271"/>
                <a:chOff x="0" y="0"/>
                <a:chExt cx="966294" cy="1179301"/>
              </a:xfrm>
            </p:grpSpPr>
            <p:sp>
              <p:nvSpPr>
                <p:cNvPr id="23" name="Freeform 19">
                  <a:extLst>
                    <a:ext uri="{FF2B5EF4-FFF2-40B4-BE49-F238E27FC236}">
                      <a16:creationId xmlns:a16="http://schemas.microsoft.com/office/drawing/2014/main" id="{25747699-393A-A6C6-3232-BAF5E6B8A38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966294" cy="1179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294" h="1179301">
                      <a:moveTo>
                        <a:pt x="0" y="0"/>
                      </a:moveTo>
                      <a:lnTo>
                        <a:pt x="966294" y="0"/>
                      </a:lnTo>
                      <a:lnTo>
                        <a:pt x="966294" y="1179301"/>
                      </a:lnTo>
                      <a:lnTo>
                        <a:pt x="0" y="1179301"/>
                      </a:lnTo>
                      <a:close/>
                    </a:path>
                  </a:pathLst>
                </a:custGeom>
                <a:solidFill>
                  <a:srgbClr val="0097B2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TextBox 20">
                  <a:extLst>
                    <a:ext uri="{FF2B5EF4-FFF2-40B4-BE49-F238E27FC236}">
                      <a16:creationId xmlns:a16="http://schemas.microsoft.com/office/drawing/2014/main" id="{8291BFED-24F7-74C1-788A-C6C9C8A195BD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966294" cy="119835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557"/>
                    </a:lnSpc>
                  </a:pPr>
                  <a:endParaRPr/>
                </a:p>
              </p:txBody>
            </p:sp>
          </p:grpSp>
          <p:grpSp>
            <p:nvGrpSpPr>
              <p:cNvPr id="25" name="Group 21">
                <a:extLst>
                  <a:ext uri="{FF2B5EF4-FFF2-40B4-BE49-F238E27FC236}">
                    <a16:creationId xmlns:a16="http://schemas.microsoft.com/office/drawing/2014/main" id="{B1D92BAF-EB00-1882-CF79-D08F53F2ACA4}"/>
                  </a:ext>
                </a:extLst>
              </p:cNvPr>
              <p:cNvGrpSpPr/>
              <p:nvPr/>
            </p:nvGrpSpPr>
            <p:grpSpPr>
              <a:xfrm>
                <a:off x="10854149" y="4198676"/>
                <a:ext cx="2051947" cy="2504271"/>
                <a:chOff x="0" y="0"/>
                <a:chExt cx="966294" cy="1179301"/>
              </a:xfrm>
            </p:grpSpPr>
            <p:sp>
              <p:nvSpPr>
                <p:cNvPr id="26" name="Freeform 22">
                  <a:extLst>
                    <a:ext uri="{FF2B5EF4-FFF2-40B4-BE49-F238E27FC236}">
                      <a16:creationId xmlns:a16="http://schemas.microsoft.com/office/drawing/2014/main" id="{A05D5463-C825-9DF2-F890-B4C3CBF0616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966294" cy="1179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294" h="1179301">
                      <a:moveTo>
                        <a:pt x="0" y="0"/>
                      </a:moveTo>
                      <a:lnTo>
                        <a:pt x="966294" y="0"/>
                      </a:lnTo>
                      <a:lnTo>
                        <a:pt x="966294" y="1179301"/>
                      </a:lnTo>
                      <a:lnTo>
                        <a:pt x="0" y="1179301"/>
                      </a:lnTo>
                      <a:close/>
                    </a:path>
                  </a:pathLst>
                </a:custGeom>
                <a:solidFill>
                  <a:srgbClr val="5CE1E6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TextBox 23">
                  <a:extLst>
                    <a:ext uri="{FF2B5EF4-FFF2-40B4-BE49-F238E27FC236}">
                      <a16:creationId xmlns:a16="http://schemas.microsoft.com/office/drawing/2014/main" id="{299BC615-10A5-10D7-234E-ADCFE1A0AEFC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966294" cy="119835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557"/>
                    </a:lnSpc>
                  </a:pPr>
                  <a:endParaRPr/>
                </a:p>
              </p:txBody>
            </p:sp>
          </p:grp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A9CE409D-E477-27CA-B55D-B7F76E59D2AE}"/>
                  </a:ext>
                </a:extLst>
              </p:cNvPr>
              <p:cNvSpPr txBox="1"/>
              <p:nvPr/>
            </p:nvSpPr>
            <p:spPr>
              <a:xfrm>
                <a:off x="8098800" y="1273027"/>
                <a:ext cx="1243672" cy="1772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798"/>
                  </a:lnSpc>
                </a:pPr>
                <a:endParaRPr lang="en-US" sz="1284" dirty="0">
                  <a:solidFill>
                    <a:srgbClr val="FFFDF7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anva Sans"/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85C13BF2-8DCF-EA97-9139-85B2CC951937}"/>
                  </a:ext>
                </a:extLst>
              </p:cNvPr>
              <p:cNvSpPr/>
              <p:nvPr/>
            </p:nvSpPr>
            <p:spPr>
              <a:xfrm rot="16200000">
                <a:off x="7135935" y="2084141"/>
                <a:ext cx="450922" cy="217818"/>
              </a:xfrm>
              <a:custGeom>
                <a:avLst/>
                <a:gdLst/>
                <a:ahLst/>
                <a:cxnLst/>
                <a:rect l="l" t="t" r="r" b="b"/>
                <a:pathLst>
                  <a:path w="450922" h="217818">
                    <a:moveTo>
                      <a:pt x="0" y="0"/>
                    </a:moveTo>
                    <a:lnTo>
                      <a:pt x="450922" y="0"/>
                    </a:lnTo>
                    <a:lnTo>
                      <a:pt x="450922" y="217818"/>
                    </a:lnTo>
                    <a:lnTo>
                      <a:pt x="0" y="21781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 t="-53193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17B473BA-9AE1-828D-FD00-3EC36390BB59}"/>
                  </a:ext>
                </a:extLst>
              </p:cNvPr>
              <p:cNvSpPr/>
              <p:nvPr/>
            </p:nvSpPr>
            <p:spPr>
              <a:xfrm>
                <a:off x="10310708" y="2084141"/>
                <a:ext cx="420350" cy="217818"/>
              </a:xfrm>
              <a:custGeom>
                <a:avLst/>
                <a:gdLst/>
                <a:ahLst/>
                <a:cxnLst/>
                <a:rect l="l" t="t" r="r" b="b"/>
                <a:pathLst>
                  <a:path w="420350" h="217818">
                    <a:moveTo>
                      <a:pt x="0" y="0"/>
                    </a:moveTo>
                    <a:lnTo>
                      <a:pt x="420351" y="0"/>
                    </a:lnTo>
                    <a:lnTo>
                      <a:pt x="420351" y="217818"/>
                    </a:lnTo>
                    <a:lnTo>
                      <a:pt x="0" y="21781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9BB4A05E-A147-DF6F-DBEA-E82DD3B96083}"/>
                  </a:ext>
                </a:extLst>
              </p:cNvPr>
              <p:cNvSpPr/>
              <p:nvPr/>
            </p:nvSpPr>
            <p:spPr>
              <a:xfrm>
                <a:off x="7206869" y="5167597"/>
                <a:ext cx="293893" cy="293893"/>
              </a:xfrm>
              <a:custGeom>
                <a:avLst/>
                <a:gdLst/>
                <a:ahLst/>
                <a:cxnLst/>
                <a:rect l="l" t="t" r="r" b="b"/>
                <a:pathLst>
                  <a:path w="293893" h="293893">
                    <a:moveTo>
                      <a:pt x="0" y="0"/>
                    </a:moveTo>
                    <a:lnTo>
                      <a:pt x="293893" y="0"/>
                    </a:lnTo>
                    <a:lnTo>
                      <a:pt x="293893" y="293893"/>
                    </a:lnTo>
                    <a:lnTo>
                      <a:pt x="0" y="29389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D8B151A5-2E07-0644-01F0-7C2215FC59BF}"/>
                  </a:ext>
                </a:extLst>
              </p:cNvPr>
              <p:cNvSpPr/>
              <p:nvPr/>
            </p:nvSpPr>
            <p:spPr>
              <a:xfrm>
                <a:off x="10369399" y="5164673"/>
                <a:ext cx="299743" cy="299743"/>
              </a:xfrm>
              <a:custGeom>
                <a:avLst/>
                <a:gdLst/>
                <a:ahLst/>
                <a:cxnLst/>
                <a:rect l="l" t="t" r="r" b="b"/>
                <a:pathLst>
                  <a:path w="299743" h="299743">
                    <a:moveTo>
                      <a:pt x="0" y="0"/>
                    </a:moveTo>
                    <a:lnTo>
                      <a:pt x="299743" y="0"/>
                    </a:lnTo>
                    <a:lnTo>
                      <a:pt x="299743" y="299742"/>
                    </a:lnTo>
                    <a:lnTo>
                      <a:pt x="0" y="29974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CDFFD6-5C30-9C45-1777-D46949FF2BA1}"/>
                </a:ext>
              </a:extLst>
            </p:cNvPr>
            <p:cNvSpPr txBox="1"/>
            <p:nvPr/>
          </p:nvSpPr>
          <p:spPr>
            <a:xfrm>
              <a:off x="7338815" y="1045813"/>
              <a:ext cx="261857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Skilled AI/ML team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High detection accuracy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Fast prototyping capability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Integrated real-time system</a:t>
              </a: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728995B2-F5D8-6878-F434-6AF3FEC78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7756" y="989655"/>
              <a:ext cx="1898876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Limited ML infrastructure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Cross-platform challenges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Manual data labeling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C27C8FB-C144-EC02-88C4-6CC7633A4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3133" y="4527016"/>
              <a:ext cx="2133600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Government-focused demand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Predictive analytics growth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Telecom AI adoption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268FF38D-DAE8-0E4F-F410-0026D889C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1644" y="4527016"/>
              <a:ext cx="1764632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Evolving scam tactics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Strict data regulations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Strong market competitors</a:t>
              </a:r>
            </a:p>
          </p:txBody>
        </p:sp>
      </p:grpSp>
      <p:pic>
        <p:nvPicPr>
          <p:cNvPr id="50" name="Picture 49" descr="A diagram of a process&#10;&#10;AI-generated content may be incorrect.">
            <a:extLst>
              <a:ext uri="{FF2B5EF4-FFF2-40B4-BE49-F238E27FC236}">
                <a16:creationId xmlns:a16="http://schemas.microsoft.com/office/drawing/2014/main" id="{BE26AE4F-8EC5-36D5-2804-5DF9D92A57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2542" y="878310"/>
            <a:ext cx="3356811" cy="7023700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49945406-9D46-62C6-E306-422F2B34A9D9}"/>
              </a:ext>
            </a:extLst>
          </p:cNvPr>
          <p:cNvSpPr/>
          <p:nvPr/>
        </p:nvSpPr>
        <p:spPr>
          <a:xfrm>
            <a:off x="9685421" y="37716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3E9C4-1B50-9F15-1E08-B358DC9897DB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46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EEBEBA-2987-E90C-3DEA-D0EA73FC24BA}"/>
              </a:ext>
            </a:extLst>
          </p:cNvPr>
          <p:cNvSpPr txBox="1"/>
          <p:nvPr/>
        </p:nvSpPr>
        <p:spPr>
          <a:xfrm>
            <a:off x="384313" y="256943"/>
            <a:ext cx="7315200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50" dirty="0">
                <a:solidFill>
                  <a:schemeClr val="accent1">
                    <a:lumMod val="75000"/>
                  </a:schemeClr>
                </a:solidFill>
              </a:rPr>
              <a:t>Make or Buy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AFA92E-9B22-98D4-CF54-867E36B79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19468"/>
              </p:ext>
            </p:extLst>
          </p:nvPr>
        </p:nvGraphicFramePr>
        <p:xfrm>
          <a:off x="384313" y="1194904"/>
          <a:ext cx="7156173" cy="6136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85391">
                  <a:extLst>
                    <a:ext uri="{9D8B030D-6E8A-4147-A177-3AD203B41FA5}">
                      <a16:colId xmlns:a16="http://schemas.microsoft.com/office/drawing/2014/main" val="3721196095"/>
                    </a:ext>
                  </a:extLst>
                </a:gridCol>
                <a:gridCol w="2385391">
                  <a:extLst>
                    <a:ext uri="{9D8B030D-6E8A-4147-A177-3AD203B41FA5}">
                      <a16:colId xmlns:a16="http://schemas.microsoft.com/office/drawing/2014/main" val="920005842"/>
                    </a:ext>
                  </a:extLst>
                </a:gridCol>
                <a:gridCol w="2385391">
                  <a:extLst>
                    <a:ext uri="{9D8B030D-6E8A-4147-A177-3AD203B41FA5}">
                      <a16:colId xmlns:a16="http://schemas.microsoft.com/office/drawing/2014/main" val="3723803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Category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Cost to Make (Build Internally)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Cost to Buy (Twilio Lookup API)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99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Initial Setup Cost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$4,900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$1,450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18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Ongoing Annual Cost (Years 1–5)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$700/year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$700–$950/year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23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Total 5-Year Cost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$8,400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$5,650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34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Key Components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- Backend build + security + telecom SME - Developer labor (system setup) - Hosting + ML pipeline infra - Data labeling + model tuning - Maintenance + bug fixes - Security updates &amp; compliance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- Twilio contract + onboarding - API subscription &amp; usage fees - Integration development - Minor maintenance - Security &amp; regulatory compliance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15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Cost Trend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Increases steadily due to infra + tuning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Grows mildly, remains 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0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Overall Result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Higher cost, higher complexity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Most cost-effective option</a:t>
                      </a:r>
                      <a:r>
                        <a:rPr lang="en-US" dirty="0"/>
                        <a:t> (≈33% cheaper)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7377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37BF631-8268-D9E6-D832-7428908A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512" y="1900007"/>
            <a:ext cx="6197575" cy="4726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499EE2-A160-C44F-D2E4-2FB977B4E8F9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E099-B91F-7CAA-4AB7-E2B94DAEC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B199D3-6D95-83E0-9BEC-F59D8AAA84D3}"/>
              </a:ext>
            </a:extLst>
          </p:cNvPr>
          <p:cNvSpPr txBox="1"/>
          <p:nvPr/>
        </p:nvSpPr>
        <p:spPr>
          <a:xfrm>
            <a:off x="463826" y="190487"/>
            <a:ext cx="9285291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50" dirty="0">
                <a:solidFill>
                  <a:schemeClr val="accent1">
                    <a:lumMod val="75000"/>
                  </a:schemeClr>
                </a:solidFill>
              </a:rPr>
              <a:t>Stakeholder Engagement Assessment</a:t>
            </a:r>
          </a:p>
        </p:txBody>
      </p:sp>
      <p:pic>
        <p:nvPicPr>
          <p:cNvPr id="16" name="Picture 1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20F632D-8C48-A36A-E68C-0AAD3D56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71"/>
          <a:stretch>
            <a:fillRect/>
          </a:stretch>
        </p:blipFill>
        <p:spPr>
          <a:xfrm>
            <a:off x="936977" y="1334315"/>
            <a:ext cx="12429067" cy="6125523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145EE950-A0B4-8128-45B2-134F300F9BB7}"/>
              </a:ext>
            </a:extLst>
          </p:cNvPr>
          <p:cNvSpPr txBox="1"/>
          <p:nvPr/>
        </p:nvSpPr>
        <p:spPr>
          <a:xfrm>
            <a:off x="12835055" y="7791451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1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650DFC-E83F-D413-06C5-C49A936BB4CA}"/>
              </a:ext>
            </a:extLst>
          </p:cNvPr>
          <p:cNvSpPr txBox="1"/>
          <p:nvPr/>
        </p:nvSpPr>
        <p:spPr>
          <a:xfrm>
            <a:off x="3832577" y="1127203"/>
            <a:ext cx="84271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b="1" dirty="0">
                <a:solidFill>
                  <a:schemeClr val="accent1">
                    <a:lumMod val="75000"/>
                  </a:schemeClr>
                </a:solidFill>
              </a:rPr>
              <a:t>THANK</a:t>
            </a:r>
            <a:r>
              <a:rPr lang="en-US" sz="9600" b="1" dirty="0">
                <a:solidFill>
                  <a:schemeClr val="accent1">
                    <a:lumMod val="75000"/>
                  </a:schemeClr>
                </a:solidFill>
              </a:rPr>
              <a:t>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CB35E-61C5-21F4-8AD9-FE54E287C115}"/>
              </a:ext>
            </a:extLst>
          </p:cNvPr>
          <p:cNvSpPr txBox="1"/>
          <p:nvPr/>
        </p:nvSpPr>
        <p:spPr>
          <a:xfrm>
            <a:off x="1902176" y="2518261"/>
            <a:ext cx="119267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“We might just help you avoid a fraud in the future.”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80948-85A9-C9EB-F956-90789FE63CC0}"/>
              </a:ext>
            </a:extLst>
          </p:cNvPr>
          <p:cNvSpPr txBox="1"/>
          <p:nvPr/>
        </p:nvSpPr>
        <p:spPr>
          <a:xfrm>
            <a:off x="4955822" y="6829778"/>
            <a:ext cx="48828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chemeClr val="tx2">
                    <a:lumMod val="50000"/>
                  </a:schemeClr>
                </a:solidFill>
              </a:rPr>
              <a:t>Questions? We’re happy to answer.</a:t>
            </a:r>
          </a:p>
          <a:p>
            <a:endParaRPr lang="en-US" sz="25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C9EA8E-6C62-38CE-FD35-09A8A21BABD6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5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199" y="451961"/>
            <a:ext cx="6400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ea typeface="MuseoModerno Medium" pitchFamily="34" charset="-122"/>
                <a:cs typeface="MuseoModerno Medium" pitchFamily="34" charset="-120"/>
              </a:rPr>
              <a:t>Problem &amp; Opportunity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66199" y="13024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latin typeface="+mj-lt"/>
              </a:rPr>
              <a:t>In 2023, phone scams cost U.S. consumers an estimated $25.4 billion. Even a 10% reduction would save over $2.5 billion annually. Additionally, the FTC reported total consumer fraud losses of $12.5 billion in 2024 across all contact methods.</a:t>
            </a:r>
          </a:p>
        </p:txBody>
      </p:sp>
      <p:sp>
        <p:nvSpPr>
          <p:cNvPr id="8" name="Text 6"/>
          <p:cNvSpPr/>
          <p:nvPr/>
        </p:nvSpPr>
        <p:spPr>
          <a:xfrm>
            <a:off x="826331" y="61830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Despite </a:t>
            </a:r>
            <a:r>
              <a:rPr lang="en-US" sz="1750" dirty="0">
                <a:solidFill>
                  <a:srgbClr val="2B4150"/>
                </a:solidFill>
                <a:latin typeface="Calibri Light" panose="020F0302020204030204" pitchFamily="34" charset="0"/>
                <a:ea typeface="Source Sans 3" pitchFamily="34" charset="-122"/>
                <a:cs typeface="Source Sans 3" pitchFamily="34" charset="-120"/>
              </a:rPr>
              <a:t>call-blockers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users lack a system that gives real-time risk scoring based on patterns, caller history, and known fraud datasets.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6976" y="6524505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C9DDE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853356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304092" y="6807993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Calibri Light" panose="020F0302020204030204" pitchFamily="34" charset="0"/>
                <a:ea typeface="Source Sans 3" pitchFamily="34" charset="-122"/>
                <a:cs typeface="Source Sans 3" pitchFamily="34" charset="-120"/>
              </a:rPr>
              <a:t>Opportunity:</a:t>
            </a:r>
            <a:r>
              <a:rPr lang="en-US" sz="1750" dirty="0">
                <a:solidFill>
                  <a:srgbClr val="000000"/>
                </a:solidFill>
                <a:latin typeface="Calibri Light" panose="020F0302020204030204" pitchFamily="34" charset="0"/>
                <a:ea typeface="Source Sans 3" pitchFamily="34" charset="-122"/>
                <a:cs typeface="Source Sans 3" pitchFamily="34" charset="-120"/>
              </a:rPr>
              <a:t> Build an AI-driven fraud detection engine that analyses incoming calls, detects fraud signals, and provides actionable alerts — increasing security, trust, and data-driven intelligence.</a:t>
            </a:r>
            <a:endParaRPr lang="en-US" sz="1750" dirty="0">
              <a:latin typeface="Calibri Light" panose="020F0302020204030204" pitchFamily="34" charset="0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6E7FFD5F-10CA-49C0-3668-BE2FBF497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275" y="2170033"/>
            <a:ext cx="10036492" cy="3960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EE950-A0B4-8128-45B2-134F300F9BB7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104" y="480445"/>
            <a:ext cx="8054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ea typeface="MuseoModerno Medium" pitchFamily="34" charset="-122"/>
                <a:cs typeface="MuseoModerno Medium" pitchFamily="34" charset="-120"/>
              </a:rPr>
              <a:t>Why We Selected This Project ?</a:t>
            </a:r>
            <a:endParaRPr lang="en-US" sz="4450" dirty="0"/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7ACFCED6-ACAC-EBE6-96ED-F1DAC46FFECA}"/>
              </a:ext>
            </a:extLst>
          </p:cNvPr>
          <p:cNvSpPr/>
          <p:nvPr/>
        </p:nvSpPr>
        <p:spPr>
          <a:xfrm>
            <a:off x="-676498" y="7350576"/>
            <a:ext cx="2982731" cy="341658"/>
          </a:xfrm>
          <a:custGeom>
            <a:avLst/>
            <a:gdLst/>
            <a:ahLst/>
            <a:cxnLst/>
            <a:rect l="l" t="t" r="r" b="b"/>
            <a:pathLst>
              <a:path w="2982731" h="341658">
                <a:moveTo>
                  <a:pt x="0" y="0"/>
                </a:moveTo>
                <a:lnTo>
                  <a:pt x="2982731" y="0"/>
                </a:lnTo>
                <a:lnTo>
                  <a:pt x="2982731" y="341658"/>
                </a:lnTo>
                <a:lnTo>
                  <a:pt x="0" y="341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054C73E0-180A-9C9F-A61B-7EA6D1F33324}"/>
              </a:ext>
            </a:extLst>
          </p:cNvPr>
          <p:cNvSpPr/>
          <p:nvPr/>
        </p:nvSpPr>
        <p:spPr>
          <a:xfrm>
            <a:off x="2539859" y="7350576"/>
            <a:ext cx="2982731" cy="341658"/>
          </a:xfrm>
          <a:custGeom>
            <a:avLst/>
            <a:gdLst/>
            <a:ahLst/>
            <a:cxnLst/>
            <a:rect l="l" t="t" r="r" b="b"/>
            <a:pathLst>
              <a:path w="2982731" h="341658">
                <a:moveTo>
                  <a:pt x="0" y="0"/>
                </a:moveTo>
                <a:lnTo>
                  <a:pt x="2982731" y="0"/>
                </a:lnTo>
                <a:lnTo>
                  <a:pt x="2982731" y="341658"/>
                </a:lnTo>
                <a:lnTo>
                  <a:pt x="0" y="341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21">
            <a:extLst>
              <a:ext uri="{FF2B5EF4-FFF2-40B4-BE49-F238E27FC236}">
                <a16:creationId xmlns:a16="http://schemas.microsoft.com/office/drawing/2014/main" id="{EF9D7C3E-E3DA-F00F-9E39-1A9F9D43169E}"/>
              </a:ext>
            </a:extLst>
          </p:cNvPr>
          <p:cNvSpPr/>
          <p:nvPr/>
        </p:nvSpPr>
        <p:spPr>
          <a:xfrm>
            <a:off x="5756216" y="7350576"/>
            <a:ext cx="2982731" cy="341658"/>
          </a:xfrm>
          <a:custGeom>
            <a:avLst/>
            <a:gdLst/>
            <a:ahLst/>
            <a:cxnLst/>
            <a:rect l="l" t="t" r="r" b="b"/>
            <a:pathLst>
              <a:path w="2982731" h="341658">
                <a:moveTo>
                  <a:pt x="0" y="0"/>
                </a:moveTo>
                <a:lnTo>
                  <a:pt x="2982731" y="0"/>
                </a:lnTo>
                <a:lnTo>
                  <a:pt x="2982731" y="341658"/>
                </a:lnTo>
                <a:lnTo>
                  <a:pt x="0" y="341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22">
            <a:extLst>
              <a:ext uri="{FF2B5EF4-FFF2-40B4-BE49-F238E27FC236}">
                <a16:creationId xmlns:a16="http://schemas.microsoft.com/office/drawing/2014/main" id="{C1B2CB07-FBF6-73D6-741F-67A612FA533D}"/>
              </a:ext>
            </a:extLst>
          </p:cNvPr>
          <p:cNvSpPr/>
          <p:nvPr/>
        </p:nvSpPr>
        <p:spPr>
          <a:xfrm>
            <a:off x="8972573" y="7350576"/>
            <a:ext cx="2982731" cy="341658"/>
          </a:xfrm>
          <a:custGeom>
            <a:avLst/>
            <a:gdLst/>
            <a:ahLst/>
            <a:cxnLst/>
            <a:rect l="l" t="t" r="r" b="b"/>
            <a:pathLst>
              <a:path w="2982731" h="341658">
                <a:moveTo>
                  <a:pt x="0" y="0"/>
                </a:moveTo>
                <a:lnTo>
                  <a:pt x="2982731" y="0"/>
                </a:lnTo>
                <a:lnTo>
                  <a:pt x="2982731" y="341658"/>
                </a:lnTo>
                <a:lnTo>
                  <a:pt x="0" y="341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E12C4E76-1400-38E1-762A-D7F32735A9DE}"/>
              </a:ext>
            </a:extLst>
          </p:cNvPr>
          <p:cNvSpPr/>
          <p:nvPr/>
        </p:nvSpPr>
        <p:spPr>
          <a:xfrm>
            <a:off x="12188929" y="7350576"/>
            <a:ext cx="2982731" cy="341658"/>
          </a:xfrm>
          <a:custGeom>
            <a:avLst/>
            <a:gdLst/>
            <a:ahLst/>
            <a:cxnLst/>
            <a:rect l="l" t="t" r="r" b="b"/>
            <a:pathLst>
              <a:path w="2982731" h="341658">
                <a:moveTo>
                  <a:pt x="0" y="0"/>
                </a:moveTo>
                <a:lnTo>
                  <a:pt x="2982732" y="0"/>
                </a:lnTo>
                <a:lnTo>
                  <a:pt x="2982732" y="341658"/>
                </a:lnTo>
                <a:lnTo>
                  <a:pt x="0" y="341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DE73FB6-E27E-4462-76D7-94209E6C9F50}"/>
              </a:ext>
            </a:extLst>
          </p:cNvPr>
          <p:cNvGrpSpPr/>
          <p:nvPr/>
        </p:nvGrpSpPr>
        <p:grpSpPr>
          <a:xfrm>
            <a:off x="126003" y="1806657"/>
            <a:ext cx="14404438" cy="5543919"/>
            <a:chOff x="-676498" y="1702822"/>
            <a:chExt cx="16383000" cy="5818583"/>
          </a:xfrm>
        </p:grpSpPr>
        <p:sp>
          <p:nvSpPr>
            <p:cNvPr id="18" name="Freeform 2">
              <a:extLst>
                <a:ext uri="{FF2B5EF4-FFF2-40B4-BE49-F238E27FC236}">
                  <a16:creationId xmlns:a16="http://schemas.microsoft.com/office/drawing/2014/main" id="{55B92E49-5A8C-46A4-EFD8-A498DD6CC568}"/>
                </a:ext>
              </a:extLst>
            </p:cNvPr>
            <p:cNvSpPr/>
            <p:nvPr/>
          </p:nvSpPr>
          <p:spPr>
            <a:xfrm>
              <a:off x="-676498" y="2855804"/>
              <a:ext cx="16383000" cy="761154"/>
            </a:xfrm>
            <a:custGeom>
              <a:avLst/>
              <a:gdLst/>
              <a:ahLst/>
              <a:cxnLst/>
              <a:rect l="l" t="t" r="r" b="b"/>
              <a:pathLst>
                <a:path w="16383000" h="761154">
                  <a:moveTo>
                    <a:pt x="0" y="0"/>
                  </a:moveTo>
                  <a:lnTo>
                    <a:pt x="16383000" y="0"/>
                  </a:lnTo>
                  <a:lnTo>
                    <a:pt x="16383000" y="761154"/>
                  </a:lnTo>
                  <a:lnTo>
                    <a:pt x="0" y="76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2146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654BA5D2-843F-459F-DCC7-A28AB741A947}"/>
                </a:ext>
              </a:extLst>
            </p:cNvPr>
            <p:cNvSpPr/>
            <p:nvPr/>
          </p:nvSpPr>
          <p:spPr>
            <a:xfrm>
              <a:off x="-461713" y="2120638"/>
              <a:ext cx="15696892" cy="0"/>
            </a:xfrm>
            <a:prstGeom prst="line">
              <a:avLst/>
            </a:prstGeom>
            <a:ln w="19050" cap="flat">
              <a:solidFill>
                <a:srgbClr val="DBE0E3"/>
              </a:solidFill>
              <a:prstDash val="lgDash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88719860-5874-F9A7-B638-7B8DD7CFF073}"/>
                </a:ext>
              </a:extLst>
            </p:cNvPr>
            <p:cNvSpPr txBox="1"/>
            <p:nvPr/>
          </p:nvSpPr>
          <p:spPr>
            <a:xfrm>
              <a:off x="876256" y="1702822"/>
              <a:ext cx="730301" cy="782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05648075-64C8-1B68-9376-ACD0CC5C60C8}"/>
                </a:ext>
              </a:extLst>
            </p:cNvPr>
            <p:cNvSpPr txBox="1"/>
            <p:nvPr/>
          </p:nvSpPr>
          <p:spPr>
            <a:xfrm>
              <a:off x="4069516" y="1702822"/>
              <a:ext cx="730301" cy="782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D6ADD79B-304A-B0B1-9B09-5E8DAC827037}"/>
                </a:ext>
              </a:extLst>
            </p:cNvPr>
            <p:cNvSpPr txBox="1"/>
            <p:nvPr/>
          </p:nvSpPr>
          <p:spPr>
            <a:xfrm>
              <a:off x="7262778" y="1702822"/>
              <a:ext cx="730301" cy="782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744B06CF-16B1-5E43-09FF-DC168ADD4DEB}"/>
                </a:ext>
              </a:extLst>
            </p:cNvPr>
            <p:cNvSpPr txBox="1"/>
            <p:nvPr/>
          </p:nvSpPr>
          <p:spPr>
            <a:xfrm>
              <a:off x="10456039" y="1702822"/>
              <a:ext cx="730301" cy="782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C7F2C4E2-7E8D-8BD6-655F-0014BC3623DD}"/>
                </a:ext>
              </a:extLst>
            </p:cNvPr>
            <p:cNvSpPr txBox="1"/>
            <p:nvPr/>
          </p:nvSpPr>
          <p:spPr>
            <a:xfrm>
              <a:off x="13649299" y="1702822"/>
              <a:ext cx="730301" cy="782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grpSp>
          <p:nvGrpSpPr>
            <p:cNvPr id="40" name="Group 24">
              <a:extLst>
                <a:ext uri="{FF2B5EF4-FFF2-40B4-BE49-F238E27FC236}">
                  <a16:creationId xmlns:a16="http://schemas.microsoft.com/office/drawing/2014/main" id="{E2BABF28-90A1-89D2-9778-7E22757C24D4}"/>
                </a:ext>
              </a:extLst>
            </p:cNvPr>
            <p:cNvGrpSpPr/>
            <p:nvPr/>
          </p:nvGrpSpPr>
          <p:grpSpPr>
            <a:xfrm>
              <a:off x="-676498" y="3807458"/>
              <a:ext cx="2982731" cy="3713947"/>
              <a:chOff x="0" y="0"/>
              <a:chExt cx="785575" cy="978159"/>
            </a:xfrm>
          </p:grpSpPr>
          <p:sp>
            <p:nvSpPr>
              <p:cNvPr id="41" name="Freeform 25">
                <a:extLst>
                  <a:ext uri="{FF2B5EF4-FFF2-40B4-BE49-F238E27FC236}">
                    <a16:creationId xmlns:a16="http://schemas.microsoft.com/office/drawing/2014/main" id="{2A68664C-16C0-AFE6-4EBB-9502EDFFEEC0}"/>
                  </a:ext>
                </a:extLst>
              </p:cNvPr>
              <p:cNvSpPr/>
              <p:nvPr/>
            </p:nvSpPr>
            <p:spPr>
              <a:xfrm>
                <a:off x="0" y="0"/>
                <a:ext cx="785575" cy="978159"/>
              </a:xfrm>
              <a:custGeom>
                <a:avLst/>
                <a:gdLst/>
                <a:ahLst/>
                <a:cxnLst/>
                <a:rect l="l" t="t" r="r" b="b"/>
                <a:pathLst>
                  <a:path w="785575" h="978159">
                    <a:moveTo>
                      <a:pt x="0" y="0"/>
                    </a:moveTo>
                    <a:lnTo>
                      <a:pt x="785575" y="0"/>
                    </a:lnTo>
                    <a:lnTo>
                      <a:pt x="785575" y="978159"/>
                    </a:lnTo>
                    <a:lnTo>
                      <a:pt x="0" y="978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26">
                <a:extLst>
                  <a:ext uri="{FF2B5EF4-FFF2-40B4-BE49-F238E27FC236}">
                    <a16:creationId xmlns:a16="http://schemas.microsoft.com/office/drawing/2014/main" id="{C67370C5-4BFB-33CA-4012-B27228B4380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85575" cy="10257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43" name="Group 27">
              <a:extLst>
                <a:ext uri="{FF2B5EF4-FFF2-40B4-BE49-F238E27FC236}">
                  <a16:creationId xmlns:a16="http://schemas.microsoft.com/office/drawing/2014/main" id="{E7703A18-1E40-5360-16AF-2B795FCC263D}"/>
                </a:ext>
              </a:extLst>
            </p:cNvPr>
            <p:cNvGrpSpPr/>
            <p:nvPr/>
          </p:nvGrpSpPr>
          <p:grpSpPr>
            <a:xfrm>
              <a:off x="2537346" y="3626632"/>
              <a:ext cx="2982731" cy="3894773"/>
              <a:chOff x="0" y="-47625"/>
              <a:chExt cx="785575" cy="1025784"/>
            </a:xfrm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FC3BF383-4BB9-43EA-669D-96B7B6B0E10A}"/>
                  </a:ext>
                </a:extLst>
              </p:cNvPr>
              <p:cNvSpPr/>
              <p:nvPr/>
            </p:nvSpPr>
            <p:spPr>
              <a:xfrm>
                <a:off x="0" y="0"/>
                <a:ext cx="785575" cy="978159"/>
              </a:xfrm>
              <a:custGeom>
                <a:avLst/>
                <a:gdLst/>
                <a:ahLst/>
                <a:cxnLst/>
                <a:rect l="l" t="t" r="r" b="b"/>
                <a:pathLst>
                  <a:path w="785575" h="978159">
                    <a:moveTo>
                      <a:pt x="0" y="0"/>
                    </a:moveTo>
                    <a:lnTo>
                      <a:pt x="785575" y="0"/>
                    </a:lnTo>
                    <a:lnTo>
                      <a:pt x="785575" y="978159"/>
                    </a:lnTo>
                    <a:lnTo>
                      <a:pt x="0" y="978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29">
                <a:extLst>
                  <a:ext uri="{FF2B5EF4-FFF2-40B4-BE49-F238E27FC236}">
                    <a16:creationId xmlns:a16="http://schemas.microsoft.com/office/drawing/2014/main" id="{79735BE5-639B-F51C-14B4-27D67D1BCB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85575" cy="10257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46" name="Group 30">
              <a:extLst>
                <a:ext uri="{FF2B5EF4-FFF2-40B4-BE49-F238E27FC236}">
                  <a16:creationId xmlns:a16="http://schemas.microsoft.com/office/drawing/2014/main" id="{DE5D9477-4533-0991-AFED-05CF371C6B7D}"/>
                </a:ext>
              </a:extLst>
            </p:cNvPr>
            <p:cNvGrpSpPr/>
            <p:nvPr/>
          </p:nvGrpSpPr>
          <p:grpSpPr>
            <a:xfrm>
              <a:off x="5751190" y="3626632"/>
              <a:ext cx="2982731" cy="3894773"/>
              <a:chOff x="0" y="-47625"/>
              <a:chExt cx="785575" cy="1025784"/>
            </a:xfrm>
          </p:grpSpPr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A78F559A-BA1C-0BA6-6BA0-5C42D31351C7}"/>
                  </a:ext>
                </a:extLst>
              </p:cNvPr>
              <p:cNvSpPr/>
              <p:nvPr/>
            </p:nvSpPr>
            <p:spPr>
              <a:xfrm>
                <a:off x="0" y="0"/>
                <a:ext cx="785575" cy="978159"/>
              </a:xfrm>
              <a:custGeom>
                <a:avLst/>
                <a:gdLst/>
                <a:ahLst/>
                <a:cxnLst/>
                <a:rect l="l" t="t" r="r" b="b"/>
                <a:pathLst>
                  <a:path w="785575" h="978159">
                    <a:moveTo>
                      <a:pt x="0" y="0"/>
                    </a:moveTo>
                    <a:lnTo>
                      <a:pt x="785575" y="0"/>
                    </a:lnTo>
                    <a:lnTo>
                      <a:pt x="785575" y="978159"/>
                    </a:lnTo>
                    <a:lnTo>
                      <a:pt x="0" y="978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Box 32">
                <a:extLst>
                  <a:ext uri="{FF2B5EF4-FFF2-40B4-BE49-F238E27FC236}">
                    <a16:creationId xmlns:a16="http://schemas.microsoft.com/office/drawing/2014/main" id="{4D83725A-366A-A989-C155-F36EE8B2375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85575" cy="10257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49" name="Group 33">
              <a:extLst>
                <a:ext uri="{FF2B5EF4-FFF2-40B4-BE49-F238E27FC236}">
                  <a16:creationId xmlns:a16="http://schemas.microsoft.com/office/drawing/2014/main" id="{9C3774F4-D315-368B-B2B8-EDC9A19AC5F0}"/>
                </a:ext>
              </a:extLst>
            </p:cNvPr>
            <p:cNvGrpSpPr/>
            <p:nvPr/>
          </p:nvGrpSpPr>
          <p:grpSpPr>
            <a:xfrm>
              <a:off x="8965034" y="3807458"/>
              <a:ext cx="2982731" cy="3713947"/>
              <a:chOff x="0" y="0"/>
              <a:chExt cx="785575" cy="978159"/>
            </a:xfrm>
          </p:grpSpPr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AEB29F8E-9DF3-6883-A8A0-A2F6596D07B8}"/>
                  </a:ext>
                </a:extLst>
              </p:cNvPr>
              <p:cNvSpPr/>
              <p:nvPr/>
            </p:nvSpPr>
            <p:spPr>
              <a:xfrm>
                <a:off x="0" y="0"/>
                <a:ext cx="785575" cy="978159"/>
              </a:xfrm>
              <a:custGeom>
                <a:avLst/>
                <a:gdLst/>
                <a:ahLst/>
                <a:cxnLst/>
                <a:rect l="l" t="t" r="r" b="b"/>
                <a:pathLst>
                  <a:path w="785575" h="978159">
                    <a:moveTo>
                      <a:pt x="0" y="0"/>
                    </a:moveTo>
                    <a:lnTo>
                      <a:pt x="785575" y="0"/>
                    </a:lnTo>
                    <a:lnTo>
                      <a:pt x="785575" y="978159"/>
                    </a:lnTo>
                    <a:lnTo>
                      <a:pt x="0" y="978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TextBox 35">
                <a:extLst>
                  <a:ext uri="{FF2B5EF4-FFF2-40B4-BE49-F238E27FC236}">
                    <a16:creationId xmlns:a16="http://schemas.microsoft.com/office/drawing/2014/main" id="{BC9EDC63-A33B-DE04-8A6F-B09F6F9F09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85575" cy="10257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52" name="Group 36">
              <a:extLst>
                <a:ext uri="{FF2B5EF4-FFF2-40B4-BE49-F238E27FC236}">
                  <a16:creationId xmlns:a16="http://schemas.microsoft.com/office/drawing/2014/main" id="{7F13386C-D7F7-D990-C96E-E86873F0FFCD}"/>
                </a:ext>
              </a:extLst>
            </p:cNvPr>
            <p:cNvGrpSpPr/>
            <p:nvPr/>
          </p:nvGrpSpPr>
          <p:grpSpPr>
            <a:xfrm>
              <a:off x="12178878" y="3807458"/>
              <a:ext cx="2982731" cy="3713947"/>
              <a:chOff x="0" y="0"/>
              <a:chExt cx="785575" cy="978159"/>
            </a:xfrm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4F76D1AF-A16A-72BC-CF56-3E2CA021FBDF}"/>
                  </a:ext>
                </a:extLst>
              </p:cNvPr>
              <p:cNvSpPr/>
              <p:nvPr/>
            </p:nvSpPr>
            <p:spPr>
              <a:xfrm>
                <a:off x="0" y="0"/>
                <a:ext cx="785575" cy="978159"/>
              </a:xfrm>
              <a:custGeom>
                <a:avLst/>
                <a:gdLst/>
                <a:ahLst/>
                <a:cxnLst/>
                <a:rect l="l" t="t" r="r" b="b"/>
                <a:pathLst>
                  <a:path w="785575" h="978159">
                    <a:moveTo>
                      <a:pt x="0" y="0"/>
                    </a:moveTo>
                    <a:lnTo>
                      <a:pt x="785575" y="0"/>
                    </a:lnTo>
                    <a:lnTo>
                      <a:pt x="785575" y="978159"/>
                    </a:lnTo>
                    <a:lnTo>
                      <a:pt x="0" y="978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TextBox 38">
                <a:extLst>
                  <a:ext uri="{FF2B5EF4-FFF2-40B4-BE49-F238E27FC236}">
                    <a16:creationId xmlns:a16="http://schemas.microsoft.com/office/drawing/2014/main" id="{08690271-6D3F-DDA3-3F03-12837A4430D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85575" cy="10257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60" name="TextBox 46">
              <a:extLst>
                <a:ext uri="{FF2B5EF4-FFF2-40B4-BE49-F238E27FC236}">
                  <a16:creationId xmlns:a16="http://schemas.microsoft.com/office/drawing/2014/main" id="{D07BB6AA-EEA2-2033-7835-03DAC8AF9FD8}"/>
                </a:ext>
              </a:extLst>
            </p:cNvPr>
            <p:cNvSpPr txBox="1"/>
            <p:nvPr/>
          </p:nvSpPr>
          <p:spPr>
            <a:xfrm>
              <a:off x="-70185" y="2886813"/>
              <a:ext cx="2110463" cy="632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b="1" i="1" dirty="0">
                  <a:solidFill>
                    <a:srgbClr val="FFFFFF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TT Hoves Bold Italics"/>
                </a:rPr>
                <a:t>1</a:t>
              </a:r>
            </a:p>
          </p:txBody>
        </p:sp>
        <p:sp>
          <p:nvSpPr>
            <p:cNvPr id="61" name="TextBox 47">
              <a:extLst>
                <a:ext uri="{FF2B5EF4-FFF2-40B4-BE49-F238E27FC236}">
                  <a16:creationId xmlns:a16="http://schemas.microsoft.com/office/drawing/2014/main" id="{89940F67-E466-53BF-C1C7-E8277037C35C}"/>
                </a:ext>
              </a:extLst>
            </p:cNvPr>
            <p:cNvSpPr txBox="1"/>
            <p:nvPr/>
          </p:nvSpPr>
          <p:spPr>
            <a:xfrm>
              <a:off x="3146148" y="2886813"/>
              <a:ext cx="2110463" cy="632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b="1" i="1" dirty="0">
                  <a:solidFill>
                    <a:srgbClr val="FFFFFF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TT Hoves Bold Italics"/>
                </a:rPr>
                <a:t>2</a:t>
              </a:r>
            </a:p>
          </p:txBody>
        </p:sp>
        <p:sp>
          <p:nvSpPr>
            <p:cNvPr id="62" name="TextBox 48">
              <a:extLst>
                <a:ext uri="{FF2B5EF4-FFF2-40B4-BE49-F238E27FC236}">
                  <a16:creationId xmlns:a16="http://schemas.microsoft.com/office/drawing/2014/main" id="{E80FEDC6-417D-58DD-66A2-7E742CDD8545}"/>
                </a:ext>
              </a:extLst>
            </p:cNvPr>
            <p:cNvSpPr txBox="1"/>
            <p:nvPr/>
          </p:nvSpPr>
          <p:spPr>
            <a:xfrm>
              <a:off x="6362481" y="2886813"/>
              <a:ext cx="2110463" cy="632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b="1" i="1" dirty="0">
                  <a:solidFill>
                    <a:srgbClr val="FFFFFF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TT Hoves Bold Italics"/>
                </a:rPr>
                <a:t>3</a:t>
              </a:r>
            </a:p>
          </p:txBody>
        </p:sp>
        <p:sp>
          <p:nvSpPr>
            <p:cNvPr id="63" name="TextBox 49">
              <a:extLst>
                <a:ext uri="{FF2B5EF4-FFF2-40B4-BE49-F238E27FC236}">
                  <a16:creationId xmlns:a16="http://schemas.microsoft.com/office/drawing/2014/main" id="{31E948B2-98BF-40E5-1C28-70972296066B}"/>
                </a:ext>
              </a:extLst>
            </p:cNvPr>
            <p:cNvSpPr txBox="1"/>
            <p:nvPr/>
          </p:nvSpPr>
          <p:spPr>
            <a:xfrm>
              <a:off x="9578814" y="2886813"/>
              <a:ext cx="2110463" cy="632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b="1" i="1" dirty="0">
                  <a:solidFill>
                    <a:srgbClr val="000000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TT Hoves Bold Italics"/>
                </a:rPr>
                <a:t>4</a:t>
              </a:r>
            </a:p>
          </p:txBody>
        </p:sp>
        <p:sp>
          <p:nvSpPr>
            <p:cNvPr id="64" name="TextBox 50">
              <a:extLst>
                <a:ext uri="{FF2B5EF4-FFF2-40B4-BE49-F238E27FC236}">
                  <a16:creationId xmlns:a16="http://schemas.microsoft.com/office/drawing/2014/main" id="{89F35970-A724-FA95-A54C-2F616D2D091D}"/>
                </a:ext>
              </a:extLst>
            </p:cNvPr>
            <p:cNvSpPr txBox="1"/>
            <p:nvPr/>
          </p:nvSpPr>
          <p:spPr>
            <a:xfrm>
              <a:off x="12795147" y="2886813"/>
              <a:ext cx="2110463" cy="632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b="1" i="1" dirty="0">
                  <a:solidFill>
                    <a:srgbClr val="000000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TT Hoves Bold Italics"/>
                </a:rPr>
                <a:t>5</a:t>
              </a:r>
            </a:p>
          </p:txBody>
        </p:sp>
        <p:sp>
          <p:nvSpPr>
            <p:cNvPr id="65" name="TextBox 51">
              <a:extLst>
                <a:ext uri="{FF2B5EF4-FFF2-40B4-BE49-F238E27FC236}">
                  <a16:creationId xmlns:a16="http://schemas.microsoft.com/office/drawing/2014/main" id="{1819A23E-53F1-D329-F3CD-8ED2CC2251B3}"/>
                </a:ext>
              </a:extLst>
            </p:cNvPr>
            <p:cNvSpPr txBox="1"/>
            <p:nvPr/>
          </p:nvSpPr>
          <p:spPr>
            <a:xfrm>
              <a:off x="-188874" y="5057054"/>
              <a:ext cx="2007484" cy="1819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0"/>
                </a:lnSpc>
              </a:pPr>
              <a:r>
                <a:rPr lang="en-US" sz="1600" dirty="0">
                  <a:solidFill>
                    <a:srgbClr val="2B4150"/>
                  </a:solidFill>
                  <a:latin typeface="Source Sans 3" pitchFamily="34" charset="0"/>
                  <a:ea typeface="Source Sans 3" pitchFamily="34" charset="-122"/>
                  <a:cs typeface="Source Sans 3" pitchFamily="34" charset="-120"/>
                </a:rPr>
                <a:t>Fraud calling is a major, unsolved real-world problem, which makes this solution socially impactful.</a:t>
              </a:r>
              <a:endParaRPr lang="en-US" sz="1600" dirty="0"/>
            </a:p>
          </p:txBody>
        </p:sp>
        <p:sp>
          <p:nvSpPr>
            <p:cNvPr id="66" name="TextBox 52">
              <a:extLst>
                <a:ext uri="{FF2B5EF4-FFF2-40B4-BE49-F238E27FC236}">
                  <a16:creationId xmlns:a16="http://schemas.microsoft.com/office/drawing/2014/main" id="{23BD73E1-3DA8-5CAB-1381-730B7B0EC2B0}"/>
                </a:ext>
              </a:extLst>
            </p:cNvPr>
            <p:cNvSpPr txBox="1"/>
            <p:nvPr/>
          </p:nvSpPr>
          <p:spPr>
            <a:xfrm>
              <a:off x="2864728" y="4957292"/>
              <a:ext cx="2391883" cy="25628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50"/>
                </a:lnSpc>
              </a:pPr>
              <a:r>
                <a:rPr lang="en-US" sz="1600" dirty="0">
                  <a:solidFill>
                    <a:srgbClr val="2B4150"/>
                  </a:solidFill>
                  <a:latin typeface="Source Sans 3" pitchFamily="34" charset="0"/>
                  <a:ea typeface="Source Sans 3" pitchFamily="34" charset="-122"/>
                  <a:cs typeface="Source Sans 3" pitchFamily="34" charset="-120"/>
                </a:rPr>
                <a:t>It combines data science, machine learning, telecom integration, cybersecurity, and user experience, giving our team a rich end-to-end learning opportunity.</a:t>
              </a:r>
              <a:endParaRPr lang="en-US" sz="1600" dirty="0"/>
            </a:p>
          </p:txBody>
        </p:sp>
        <p:sp>
          <p:nvSpPr>
            <p:cNvPr id="67" name="TextBox 53">
              <a:extLst>
                <a:ext uri="{FF2B5EF4-FFF2-40B4-BE49-F238E27FC236}">
                  <a16:creationId xmlns:a16="http://schemas.microsoft.com/office/drawing/2014/main" id="{258A6381-9E19-E0BF-27EF-CE83DC7B7A69}"/>
                </a:ext>
              </a:extLst>
            </p:cNvPr>
            <p:cNvSpPr txBox="1"/>
            <p:nvPr/>
          </p:nvSpPr>
          <p:spPr>
            <a:xfrm>
              <a:off x="-188875" y="4578899"/>
              <a:ext cx="2982731" cy="3385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useoModerno Medium" pitchFamily="34" charset="0"/>
                  <a:ea typeface="MuseoModerno Medium" pitchFamily="34" charset="-122"/>
                  <a:cs typeface="MuseoModerno Medium" pitchFamily="34" charset="-120"/>
                </a:rPr>
                <a:t>Real-World Impact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8" name="TextBox 54">
              <a:extLst>
                <a:ext uri="{FF2B5EF4-FFF2-40B4-BE49-F238E27FC236}">
                  <a16:creationId xmlns:a16="http://schemas.microsoft.com/office/drawing/2014/main" id="{3C95E0DD-2F5D-7A59-2E8F-3CCE7E08FC30}"/>
                </a:ext>
              </a:extLst>
            </p:cNvPr>
            <p:cNvSpPr txBox="1"/>
            <p:nvPr/>
          </p:nvSpPr>
          <p:spPr>
            <a:xfrm>
              <a:off x="2917678" y="4317418"/>
              <a:ext cx="2807888" cy="732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useoModerno Medium" pitchFamily="34" charset="0"/>
                  <a:ea typeface="MuseoModerno Medium" pitchFamily="34" charset="-122"/>
                  <a:cs typeface="MuseoModerno Medium" pitchFamily="34" charset="-120"/>
                </a:rPr>
                <a:t>Rich Learning Opportunity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9" name="TextBox 55">
              <a:extLst>
                <a:ext uri="{FF2B5EF4-FFF2-40B4-BE49-F238E27FC236}">
                  <a16:creationId xmlns:a16="http://schemas.microsoft.com/office/drawing/2014/main" id="{7CBF2FBD-D8D9-6734-8033-C6501FFD3D2F}"/>
                </a:ext>
              </a:extLst>
            </p:cNvPr>
            <p:cNvSpPr txBox="1"/>
            <p:nvPr/>
          </p:nvSpPr>
          <p:spPr>
            <a:xfrm>
              <a:off x="6162172" y="5057054"/>
              <a:ext cx="2335606" cy="23089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50"/>
                </a:lnSpc>
              </a:pPr>
              <a:r>
                <a:rPr lang="en-US" sz="1600" dirty="0">
                  <a:solidFill>
                    <a:srgbClr val="2B4150"/>
                  </a:solidFill>
                  <a:latin typeface="Source Sans 3" pitchFamily="34" charset="0"/>
                  <a:ea typeface="Source Sans 3" pitchFamily="34" charset="-122"/>
                  <a:cs typeface="Source Sans 3" pitchFamily="34" charset="-120"/>
                </a:rPr>
                <a:t>It supports organizational objectives in risk mitigation, customer safety, innovation, and </a:t>
              </a:r>
              <a:r>
                <a:rPr lang="en-US" sz="1600" dirty="0" err="1">
                  <a:solidFill>
                    <a:srgbClr val="2B4150"/>
                  </a:solidFill>
                  <a:latin typeface="Source Sans 3" pitchFamily="34" charset="0"/>
                  <a:ea typeface="Source Sans 3" pitchFamily="34" charset="-122"/>
                  <a:cs typeface="Source Sans 3" pitchFamily="34" charset="-120"/>
                </a:rPr>
                <a:t>trust+brand</a:t>
              </a:r>
              <a:r>
                <a:rPr lang="en-US" sz="1600" dirty="0">
                  <a:solidFill>
                    <a:srgbClr val="2B4150"/>
                  </a:solidFill>
                  <a:latin typeface="Source Sans 3" pitchFamily="34" charset="0"/>
                  <a:ea typeface="Source Sans 3" pitchFamily="34" charset="-122"/>
                  <a:cs typeface="Source Sans 3" pitchFamily="34" charset="-120"/>
                </a:rPr>
                <a:t> reputation.</a:t>
              </a:r>
              <a:endParaRPr lang="en-US" sz="1600" dirty="0"/>
            </a:p>
          </p:txBody>
        </p:sp>
        <p:sp>
          <p:nvSpPr>
            <p:cNvPr id="70" name="TextBox 56">
              <a:extLst>
                <a:ext uri="{FF2B5EF4-FFF2-40B4-BE49-F238E27FC236}">
                  <a16:creationId xmlns:a16="http://schemas.microsoft.com/office/drawing/2014/main" id="{B64E6BB3-BB65-49C4-1169-0A66254006C9}"/>
                </a:ext>
              </a:extLst>
            </p:cNvPr>
            <p:cNvSpPr txBox="1"/>
            <p:nvPr/>
          </p:nvSpPr>
          <p:spPr>
            <a:xfrm>
              <a:off x="6105898" y="4256345"/>
              <a:ext cx="2391881" cy="732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useoModerno Medium" pitchFamily="34" charset="0"/>
                  <a:ea typeface="MuseoModerno Medium" pitchFamily="34" charset="-122"/>
                  <a:cs typeface="MuseoModerno Medium" pitchFamily="34" charset="-120"/>
                </a:rPr>
                <a:t>Organizational Alignment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1" name="TextBox 57">
              <a:extLst>
                <a:ext uri="{FF2B5EF4-FFF2-40B4-BE49-F238E27FC236}">
                  <a16:creationId xmlns:a16="http://schemas.microsoft.com/office/drawing/2014/main" id="{535854F7-C03D-B35D-0F66-25880B6C310D}"/>
                </a:ext>
              </a:extLst>
            </p:cNvPr>
            <p:cNvSpPr txBox="1"/>
            <p:nvPr/>
          </p:nvSpPr>
          <p:spPr>
            <a:xfrm>
              <a:off x="9376016" y="5057054"/>
              <a:ext cx="2160769" cy="2190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0"/>
                </a:lnSpc>
              </a:pPr>
              <a:r>
                <a:rPr lang="en-US" sz="1600" dirty="0">
                  <a:solidFill>
                    <a:srgbClr val="2B4150"/>
                  </a:solidFill>
                  <a:latin typeface="Source Sans 3" pitchFamily="34" charset="0"/>
                  <a:ea typeface="Source Sans 3" pitchFamily="34" charset="-122"/>
                  <a:cs typeface="Source Sans 3" pitchFamily="34" charset="-120"/>
                </a:rPr>
                <a:t>It aligns with our team's strengths and academic background in AI, Python, data engineering, and analytics.</a:t>
              </a:r>
              <a:endParaRPr lang="en-US" sz="1600" dirty="0"/>
            </a:p>
          </p:txBody>
        </p:sp>
        <p:sp>
          <p:nvSpPr>
            <p:cNvPr id="72" name="TextBox 58">
              <a:extLst>
                <a:ext uri="{FF2B5EF4-FFF2-40B4-BE49-F238E27FC236}">
                  <a16:creationId xmlns:a16="http://schemas.microsoft.com/office/drawing/2014/main" id="{D6AAAB18-056F-E5B6-6564-A60889D1BC9B}"/>
                </a:ext>
              </a:extLst>
            </p:cNvPr>
            <p:cNvSpPr txBox="1"/>
            <p:nvPr/>
          </p:nvSpPr>
          <p:spPr>
            <a:xfrm>
              <a:off x="9376016" y="4578899"/>
              <a:ext cx="2160769" cy="355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useoModerno Medium" pitchFamily="34" charset="0"/>
                  <a:ea typeface="MuseoModerno Medium" pitchFamily="34" charset="-122"/>
                  <a:cs typeface="MuseoModerno Medium" pitchFamily="34" charset="-120"/>
                </a:rPr>
                <a:t>Team Strengths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3" name="TextBox 59">
              <a:extLst>
                <a:ext uri="{FF2B5EF4-FFF2-40B4-BE49-F238E27FC236}">
                  <a16:creationId xmlns:a16="http://schemas.microsoft.com/office/drawing/2014/main" id="{1DD0160E-A17D-9356-7DFB-A7A07E1C87F6}"/>
                </a:ext>
              </a:extLst>
            </p:cNvPr>
            <p:cNvSpPr txBox="1"/>
            <p:nvPr/>
          </p:nvSpPr>
          <p:spPr>
            <a:xfrm>
              <a:off x="12589860" y="5057054"/>
              <a:ext cx="2160769" cy="182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0"/>
                </a:lnSpc>
              </a:pPr>
              <a:r>
                <a:rPr lang="en-US" sz="1600" dirty="0">
                  <a:solidFill>
                    <a:srgbClr val="2B4150"/>
                  </a:solidFill>
                  <a:latin typeface="Source Sans 3" pitchFamily="34" charset="0"/>
                  <a:ea typeface="Source Sans 3" pitchFamily="34" charset="-122"/>
                  <a:cs typeface="Source Sans 3" pitchFamily="34" charset="-120"/>
                </a:rPr>
                <a:t>It has clear feasibility within the project timeline whilst offering room for future expansion.</a:t>
              </a:r>
              <a:endParaRPr lang="en-US" sz="1600" dirty="0"/>
            </a:p>
          </p:txBody>
        </p:sp>
        <p:sp>
          <p:nvSpPr>
            <p:cNvPr id="74" name="TextBox 60">
              <a:extLst>
                <a:ext uri="{FF2B5EF4-FFF2-40B4-BE49-F238E27FC236}">
                  <a16:creationId xmlns:a16="http://schemas.microsoft.com/office/drawing/2014/main" id="{FEE203CD-72D8-C39F-96F2-93C19129E4F3}"/>
                </a:ext>
              </a:extLst>
            </p:cNvPr>
            <p:cNvSpPr txBox="1"/>
            <p:nvPr/>
          </p:nvSpPr>
          <p:spPr>
            <a:xfrm>
              <a:off x="12589860" y="4578899"/>
              <a:ext cx="2160769" cy="355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useoModerno Medium" pitchFamily="34" charset="0"/>
                  <a:ea typeface="MuseoModerno Medium" pitchFamily="34" charset="-122"/>
                  <a:cs typeface="MuseoModerno Medium" pitchFamily="34" charset="-120"/>
                </a:rPr>
                <a:t>Feasibility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77" name="Graphic 76" descr="Bullseye with solid fill">
            <a:extLst>
              <a:ext uri="{FF2B5EF4-FFF2-40B4-BE49-F238E27FC236}">
                <a16:creationId xmlns:a16="http://schemas.microsoft.com/office/drawing/2014/main" id="{C776DC3C-6E71-CFD5-FB63-2178EFFDC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6612" y="1803416"/>
            <a:ext cx="914400" cy="914400"/>
          </a:xfrm>
          <a:prstGeom prst="rect">
            <a:avLst/>
          </a:prstGeom>
        </p:spPr>
      </p:pic>
      <p:pic>
        <p:nvPicPr>
          <p:cNvPr id="79" name="Graphic 78" descr="Books with solid fill">
            <a:extLst>
              <a:ext uri="{FF2B5EF4-FFF2-40B4-BE49-F238E27FC236}">
                <a16:creationId xmlns:a16="http://schemas.microsoft.com/office/drawing/2014/main" id="{0AAC4344-96C1-05BA-0022-2D6DF28B7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6548" y="1777414"/>
            <a:ext cx="914400" cy="914400"/>
          </a:xfrm>
          <a:prstGeom prst="rect">
            <a:avLst/>
          </a:prstGeom>
        </p:spPr>
      </p:pic>
      <p:pic>
        <p:nvPicPr>
          <p:cNvPr id="81" name="Graphic 80" descr="Muscular arm with solid fill">
            <a:extLst>
              <a:ext uri="{FF2B5EF4-FFF2-40B4-BE49-F238E27FC236}">
                <a16:creationId xmlns:a16="http://schemas.microsoft.com/office/drawing/2014/main" id="{AA841B13-46E4-6440-5AD6-CB10A37992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9454" y="1685764"/>
            <a:ext cx="914400" cy="914400"/>
          </a:xfrm>
          <a:prstGeom prst="rect">
            <a:avLst/>
          </a:prstGeom>
        </p:spPr>
      </p:pic>
      <p:pic>
        <p:nvPicPr>
          <p:cNvPr id="83" name="Graphic 82" descr="Group of women with solid fill">
            <a:extLst>
              <a:ext uri="{FF2B5EF4-FFF2-40B4-BE49-F238E27FC236}">
                <a16:creationId xmlns:a16="http://schemas.microsoft.com/office/drawing/2014/main" id="{58B20D48-DC76-66FD-F10E-8820E79E0E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08340" y="1719986"/>
            <a:ext cx="914400" cy="914400"/>
          </a:xfrm>
          <a:prstGeom prst="rect">
            <a:avLst/>
          </a:prstGeom>
        </p:spPr>
      </p:pic>
      <p:pic>
        <p:nvPicPr>
          <p:cNvPr id="85" name="Graphic 84" descr="Checklist with solid fill">
            <a:extLst>
              <a:ext uri="{FF2B5EF4-FFF2-40B4-BE49-F238E27FC236}">
                <a16:creationId xmlns:a16="http://schemas.microsoft.com/office/drawing/2014/main" id="{6616CEC3-80B7-00E7-D1A8-1630F6663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15924" y="174755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24DF7-7A9F-B8F7-4882-1E9DE3678E46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860" y="465534"/>
            <a:ext cx="4463058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50" dirty="0">
                <a:solidFill>
                  <a:srgbClr val="124E73"/>
                </a:solidFill>
                <a:ea typeface="MuseoModerno Medium" pitchFamily="34" charset="-122"/>
                <a:cs typeface="MuseoModerno Medium" pitchFamily="34" charset="-120"/>
              </a:rPr>
              <a:t>Project Vision &amp; Goals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91860" y="1061561"/>
            <a:ext cx="3382566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591860" y="1187229"/>
            <a:ext cx="1344668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B4150"/>
                </a:solidFill>
                <a:ea typeface="Source Sans 3" pitchFamily="34" charset="-122"/>
                <a:cs typeface="Source Sans 3" pitchFamily="34" charset="-120"/>
              </a:rPr>
              <a:t>Create a secure, intelligent, real-time fraud call detection system leveraging machine learning and caller verification APIs.</a:t>
            </a:r>
            <a:endParaRPr lang="en-US" sz="2000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3A62692-BD7B-E7ED-144A-69053014A79B}"/>
              </a:ext>
            </a:extLst>
          </p:cNvPr>
          <p:cNvGrpSpPr/>
          <p:nvPr/>
        </p:nvGrpSpPr>
        <p:grpSpPr>
          <a:xfrm>
            <a:off x="1265028" y="2008584"/>
            <a:ext cx="12346641" cy="6085100"/>
            <a:chOff x="952500" y="2476500"/>
            <a:chExt cx="16383000" cy="7024153"/>
          </a:xfrm>
        </p:grpSpPr>
        <p:sp>
          <p:nvSpPr>
            <p:cNvPr id="26" name="Freeform 2">
              <a:extLst>
                <a:ext uri="{FF2B5EF4-FFF2-40B4-BE49-F238E27FC236}">
                  <a16:creationId xmlns:a16="http://schemas.microsoft.com/office/drawing/2014/main" id="{D5586BB3-9B8B-FC62-0237-43C75621A9E0}"/>
                </a:ext>
              </a:extLst>
            </p:cNvPr>
            <p:cNvSpPr/>
            <p:nvPr/>
          </p:nvSpPr>
          <p:spPr>
            <a:xfrm>
              <a:off x="1090428" y="9168346"/>
              <a:ext cx="2901093" cy="332307"/>
            </a:xfrm>
            <a:custGeom>
              <a:avLst/>
              <a:gdLst/>
              <a:ahLst/>
              <a:cxnLst/>
              <a:rect l="l" t="t" r="r" b="b"/>
              <a:pathLst>
                <a:path w="2901093" h="332307">
                  <a:moveTo>
                    <a:pt x="0" y="0"/>
                  </a:moveTo>
                  <a:lnTo>
                    <a:pt x="2901093" y="0"/>
                  </a:lnTo>
                  <a:lnTo>
                    <a:pt x="2901093" y="332308"/>
                  </a:lnTo>
                  <a:lnTo>
                    <a:pt x="0" y="332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C629BFB4-8308-B319-27FF-DB01C2887126}"/>
                </a:ext>
              </a:extLst>
            </p:cNvPr>
            <p:cNvSpPr/>
            <p:nvPr/>
          </p:nvSpPr>
          <p:spPr>
            <a:xfrm>
              <a:off x="4392179" y="7101881"/>
              <a:ext cx="2901093" cy="332307"/>
            </a:xfrm>
            <a:custGeom>
              <a:avLst/>
              <a:gdLst/>
              <a:ahLst/>
              <a:cxnLst/>
              <a:rect l="l" t="t" r="r" b="b"/>
              <a:pathLst>
                <a:path w="2901093" h="332307">
                  <a:moveTo>
                    <a:pt x="0" y="0"/>
                  </a:moveTo>
                  <a:lnTo>
                    <a:pt x="2901093" y="0"/>
                  </a:lnTo>
                  <a:lnTo>
                    <a:pt x="2901093" y="332307"/>
                  </a:lnTo>
                  <a:lnTo>
                    <a:pt x="0" y="332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741E084F-B643-6368-4E31-920A9D4E6734}"/>
                </a:ext>
              </a:extLst>
            </p:cNvPr>
            <p:cNvSpPr/>
            <p:nvPr/>
          </p:nvSpPr>
          <p:spPr>
            <a:xfrm>
              <a:off x="10991783" y="7101881"/>
              <a:ext cx="2901093" cy="332307"/>
            </a:xfrm>
            <a:custGeom>
              <a:avLst/>
              <a:gdLst/>
              <a:ahLst/>
              <a:cxnLst/>
              <a:rect l="l" t="t" r="r" b="b"/>
              <a:pathLst>
                <a:path w="2901093" h="332307">
                  <a:moveTo>
                    <a:pt x="0" y="0"/>
                  </a:moveTo>
                  <a:lnTo>
                    <a:pt x="2901093" y="0"/>
                  </a:lnTo>
                  <a:lnTo>
                    <a:pt x="2901093" y="332307"/>
                  </a:lnTo>
                  <a:lnTo>
                    <a:pt x="0" y="332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D4F3D0D-B617-8E97-C710-CACDAFD4F6DF}"/>
                </a:ext>
              </a:extLst>
            </p:cNvPr>
            <p:cNvSpPr/>
            <p:nvPr/>
          </p:nvSpPr>
          <p:spPr>
            <a:xfrm>
              <a:off x="7691981" y="9168346"/>
              <a:ext cx="2901093" cy="332307"/>
            </a:xfrm>
            <a:custGeom>
              <a:avLst/>
              <a:gdLst/>
              <a:ahLst/>
              <a:cxnLst/>
              <a:rect l="l" t="t" r="r" b="b"/>
              <a:pathLst>
                <a:path w="2901093" h="332307">
                  <a:moveTo>
                    <a:pt x="0" y="0"/>
                  </a:moveTo>
                  <a:lnTo>
                    <a:pt x="2901093" y="0"/>
                  </a:lnTo>
                  <a:lnTo>
                    <a:pt x="2901093" y="332308"/>
                  </a:lnTo>
                  <a:lnTo>
                    <a:pt x="0" y="332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1C489A3-8EE4-EDB1-3D7F-8359585C12F6}"/>
                </a:ext>
              </a:extLst>
            </p:cNvPr>
            <p:cNvSpPr/>
            <p:nvPr/>
          </p:nvSpPr>
          <p:spPr>
            <a:xfrm>
              <a:off x="14296479" y="9168346"/>
              <a:ext cx="2901093" cy="332307"/>
            </a:xfrm>
            <a:custGeom>
              <a:avLst/>
              <a:gdLst/>
              <a:ahLst/>
              <a:cxnLst/>
              <a:rect l="l" t="t" r="r" b="b"/>
              <a:pathLst>
                <a:path w="2901093" h="332307">
                  <a:moveTo>
                    <a:pt x="0" y="0"/>
                  </a:moveTo>
                  <a:lnTo>
                    <a:pt x="2901093" y="0"/>
                  </a:lnTo>
                  <a:lnTo>
                    <a:pt x="2901093" y="332308"/>
                  </a:lnTo>
                  <a:lnTo>
                    <a:pt x="0" y="332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D2992305-2874-FE9A-C78E-071C214B9571}"/>
                </a:ext>
              </a:extLst>
            </p:cNvPr>
            <p:cNvGrpSpPr/>
            <p:nvPr/>
          </p:nvGrpSpPr>
          <p:grpSpPr>
            <a:xfrm>
              <a:off x="1135870" y="6102733"/>
              <a:ext cx="2901093" cy="3220747"/>
              <a:chOff x="0" y="-47625"/>
              <a:chExt cx="764074" cy="848263"/>
            </a:xfrm>
          </p:grpSpPr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935C5929-58F0-8320-15D7-5505704EA09B}"/>
                  </a:ext>
                </a:extLst>
              </p:cNvPr>
              <p:cNvSpPr/>
              <p:nvPr/>
            </p:nvSpPr>
            <p:spPr>
              <a:xfrm>
                <a:off x="0" y="0"/>
                <a:ext cx="764074" cy="800638"/>
              </a:xfrm>
              <a:custGeom>
                <a:avLst/>
                <a:gdLst/>
                <a:ahLst/>
                <a:cxnLst/>
                <a:rect l="l" t="t" r="r" b="b"/>
                <a:pathLst>
                  <a:path w="764074" h="800638">
                    <a:moveTo>
                      <a:pt x="53372" y="0"/>
                    </a:moveTo>
                    <a:lnTo>
                      <a:pt x="710701" y="0"/>
                    </a:lnTo>
                    <a:cubicBezTo>
                      <a:pt x="724857" y="0"/>
                      <a:pt x="738432" y="5623"/>
                      <a:pt x="748441" y="15632"/>
                    </a:cubicBezTo>
                    <a:cubicBezTo>
                      <a:pt x="758451" y="25642"/>
                      <a:pt x="764074" y="39217"/>
                      <a:pt x="764074" y="53372"/>
                    </a:cubicBezTo>
                    <a:lnTo>
                      <a:pt x="764074" y="747265"/>
                    </a:lnTo>
                    <a:cubicBezTo>
                      <a:pt x="764074" y="776742"/>
                      <a:pt x="740178" y="800638"/>
                      <a:pt x="710701" y="800638"/>
                    </a:cubicBezTo>
                    <a:lnTo>
                      <a:pt x="53372" y="800638"/>
                    </a:lnTo>
                    <a:cubicBezTo>
                      <a:pt x="23896" y="800638"/>
                      <a:pt x="0" y="776742"/>
                      <a:pt x="0" y="747265"/>
                    </a:cubicBezTo>
                    <a:lnTo>
                      <a:pt x="0" y="53372"/>
                    </a:lnTo>
                    <a:cubicBezTo>
                      <a:pt x="0" y="23896"/>
                      <a:pt x="23896" y="0"/>
                      <a:pt x="533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9">
                <a:extLst>
                  <a:ext uri="{FF2B5EF4-FFF2-40B4-BE49-F238E27FC236}">
                    <a16:creationId xmlns:a16="http://schemas.microsoft.com/office/drawing/2014/main" id="{2CD3931D-54E2-D8D6-438F-27272172672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64074" cy="848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4" name="Group 10">
              <a:extLst>
                <a:ext uri="{FF2B5EF4-FFF2-40B4-BE49-F238E27FC236}">
                  <a16:creationId xmlns:a16="http://schemas.microsoft.com/office/drawing/2014/main" id="{59647522-F463-B2EA-D2B8-1C34518C3AB7}"/>
                </a:ext>
              </a:extLst>
            </p:cNvPr>
            <p:cNvGrpSpPr/>
            <p:nvPr/>
          </p:nvGrpSpPr>
          <p:grpSpPr>
            <a:xfrm>
              <a:off x="4392179" y="4228114"/>
              <a:ext cx="2901093" cy="3039921"/>
              <a:chOff x="0" y="0"/>
              <a:chExt cx="764074" cy="800638"/>
            </a:xfrm>
          </p:grpSpPr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953C123C-83DF-89AB-F1FD-DEE5B7DCC554}"/>
                  </a:ext>
                </a:extLst>
              </p:cNvPr>
              <p:cNvSpPr/>
              <p:nvPr/>
            </p:nvSpPr>
            <p:spPr>
              <a:xfrm>
                <a:off x="0" y="0"/>
                <a:ext cx="764074" cy="800638"/>
              </a:xfrm>
              <a:custGeom>
                <a:avLst/>
                <a:gdLst/>
                <a:ahLst/>
                <a:cxnLst/>
                <a:rect l="l" t="t" r="r" b="b"/>
                <a:pathLst>
                  <a:path w="764074" h="800638">
                    <a:moveTo>
                      <a:pt x="53372" y="0"/>
                    </a:moveTo>
                    <a:lnTo>
                      <a:pt x="710701" y="0"/>
                    </a:lnTo>
                    <a:cubicBezTo>
                      <a:pt x="724857" y="0"/>
                      <a:pt x="738432" y="5623"/>
                      <a:pt x="748441" y="15632"/>
                    </a:cubicBezTo>
                    <a:cubicBezTo>
                      <a:pt x="758451" y="25642"/>
                      <a:pt x="764074" y="39217"/>
                      <a:pt x="764074" y="53372"/>
                    </a:cubicBezTo>
                    <a:lnTo>
                      <a:pt x="764074" y="747265"/>
                    </a:lnTo>
                    <a:cubicBezTo>
                      <a:pt x="764074" y="776742"/>
                      <a:pt x="740178" y="800638"/>
                      <a:pt x="710701" y="800638"/>
                    </a:cubicBezTo>
                    <a:lnTo>
                      <a:pt x="53372" y="800638"/>
                    </a:lnTo>
                    <a:cubicBezTo>
                      <a:pt x="23896" y="800638"/>
                      <a:pt x="0" y="776742"/>
                      <a:pt x="0" y="747265"/>
                    </a:cubicBezTo>
                    <a:lnTo>
                      <a:pt x="0" y="53372"/>
                    </a:lnTo>
                    <a:cubicBezTo>
                      <a:pt x="0" y="23896"/>
                      <a:pt x="23896" y="0"/>
                      <a:pt x="533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12">
                <a:extLst>
                  <a:ext uri="{FF2B5EF4-FFF2-40B4-BE49-F238E27FC236}">
                    <a16:creationId xmlns:a16="http://schemas.microsoft.com/office/drawing/2014/main" id="{A67B4CB1-1D55-0BD7-DA54-FE50F274676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64074" cy="848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7" name="Group 13">
              <a:extLst>
                <a:ext uri="{FF2B5EF4-FFF2-40B4-BE49-F238E27FC236}">
                  <a16:creationId xmlns:a16="http://schemas.microsoft.com/office/drawing/2014/main" id="{6AAE3432-9E57-C808-87D9-75972F0C1EE3}"/>
                </a:ext>
              </a:extLst>
            </p:cNvPr>
            <p:cNvGrpSpPr/>
            <p:nvPr/>
          </p:nvGrpSpPr>
          <p:grpSpPr>
            <a:xfrm>
              <a:off x="10991783" y="4228114"/>
              <a:ext cx="2901093" cy="3039921"/>
              <a:chOff x="0" y="0"/>
              <a:chExt cx="764074" cy="800638"/>
            </a:xfrm>
          </p:grpSpPr>
          <p:sp>
            <p:nvSpPr>
              <p:cNvPr id="38" name="Freeform 14">
                <a:extLst>
                  <a:ext uri="{FF2B5EF4-FFF2-40B4-BE49-F238E27FC236}">
                    <a16:creationId xmlns:a16="http://schemas.microsoft.com/office/drawing/2014/main" id="{786DC50F-96F1-FE66-8699-F211F94221E4}"/>
                  </a:ext>
                </a:extLst>
              </p:cNvPr>
              <p:cNvSpPr/>
              <p:nvPr/>
            </p:nvSpPr>
            <p:spPr>
              <a:xfrm>
                <a:off x="0" y="0"/>
                <a:ext cx="764074" cy="800638"/>
              </a:xfrm>
              <a:custGeom>
                <a:avLst/>
                <a:gdLst/>
                <a:ahLst/>
                <a:cxnLst/>
                <a:rect l="l" t="t" r="r" b="b"/>
                <a:pathLst>
                  <a:path w="764074" h="800638">
                    <a:moveTo>
                      <a:pt x="53372" y="0"/>
                    </a:moveTo>
                    <a:lnTo>
                      <a:pt x="710701" y="0"/>
                    </a:lnTo>
                    <a:cubicBezTo>
                      <a:pt x="724857" y="0"/>
                      <a:pt x="738432" y="5623"/>
                      <a:pt x="748441" y="15632"/>
                    </a:cubicBezTo>
                    <a:cubicBezTo>
                      <a:pt x="758451" y="25642"/>
                      <a:pt x="764074" y="39217"/>
                      <a:pt x="764074" y="53372"/>
                    </a:cubicBezTo>
                    <a:lnTo>
                      <a:pt x="764074" y="747265"/>
                    </a:lnTo>
                    <a:cubicBezTo>
                      <a:pt x="764074" y="776742"/>
                      <a:pt x="740178" y="800638"/>
                      <a:pt x="710701" y="800638"/>
                    </a:cubicBezTo>
                    <a:lnTo>
                      <a:pt x="53372" y="800638"/>
                    </a:lnTo>
                    <a:cubicBezTo>
                      <a:pt x="23896" y="800638"/>
                      <a:pt x="0" y="776742"/>
                      <a:pt x="0" y="747265"/>
                    </a:cubicBezTo>
                    <a:lnTo>
                      <a:pt x="0" y="53372"/>
                    </a:lnTo>
                    <a:cubicBezTo>
                      <a:pt x="0" y="23896"/>
                      <a:pt x="23896" y="0"/>
                      <a:pt x="533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15">
                <a:extLst>
                  <a:ext uri="{FF2B5EF4-FFF2-40B4-BE49-F238E27FC236}">
                    <a16:creationId xmlns:a16="http://schemas.microsoft.com/office/drawing/2014/main" id="{7891662D-3743-2174-CF60-98CD1D26DE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64074" cy="848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40" name="Group 16">
              <a:extLst>
                <a:ext uri="{FF2B5EF4-FFF2-40B4-BE49-F238E27FC236}">
                  <a16:creationId xmlns:a16="http://schemas.microsoft.com/office/drawing/2014/main" id="{F8DBD85D-F55E-1586-0538-BD3CFE0E6E99}"/>
                </a:ext>
              </a:extLst>
            </p:cNvPr>
            <p:cNvGrpSpPr/>
            <p:nvPr/>
          </p:nvGrpSpPr>
          <p:grpSpPr>
            <a:xfrm>
              <a:off x="7691981" y="6294579"/>
              <a:ext cx="2901093" cy="3039921"/>
              <a:chOff x="0" y="0"/>
              <a:chExt cx="764074" cy="800638"/>
            </a:xfrm>
          </p:grpSpPr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85C2701E-69C6-F373-E500-0836F0089920}"/>
                  </a:ext>
                </a:extLst>
              </p:cNvPr>
              <p:cNvSpPr/>
              <p:nvPr/>
            </p:nvSpPr>
            <p:spPr>
              <a:xfrm>
                <a:off x="0" y="0"/>
                <a:ext cx="764074" cy="800638"/>
              </a:xfrm>
              <a:custGeom>
                <a:avLst/>
                <a:gdLst/>
                <a:ahLst/>
                <a:cxnLst/>
                <a:rect l="l" t="t" r="r" b="b"/>
                <a:pathLst>
                  <a:path w="764074" h="800638">
                    <a:moveTo>
                      <a:pt x="53372" y="0"/>
                    </a:moveTo>
                    <a:lnTo>
                      <a:pt x="710701" y="0"/>
                    </a:lnTo>
                    <a:cubicBezTo>
                      <a:pt x="724857" y="0"/>
                      <a:pt x="738432" y="5623"/>
                      <a:pt x="748441" y="15632"/>
                    </a:cubicBezTo>
                    <a:cubicBezTo>
                      <a:pt x="758451" y="25642"/>
                      <a:pt x="764074" y="39217"/>
                      <a:pt x="764074" y="53372"/>
                    </a:cubicBezTo>
                    <a:lnTo>
                      <a:pt x="764074" y="747265"/>
                    </a:lnTo>
                    <a:cubicBezTo>
                      <a:pt x="764074" y="776742"/>
                      <a:pt x="740178" y="800638"/>
                      <a:pt x="710701" y="800638"/>
                    </a:cubicBezTo>
                    <a:lnTo>
                      <a:pt x="53372" y="800638"/>
                    </a:lnTo>
                    <a:cubicBezTo>
                      <a:pt x="23896" y="800638"/>
                      <a:pt x="0" y="776742"/>
                      <a:pt x="0" y="747265"/>
                    </a:cubicBezTo>
                    <a:lnTo>
                      <a:pt x="0" y="53372"/>
                    </a:lnTo>
                    <a:cubicBezTo>
                      <a:pt x="0" y="23896"/>
                      <a:pt x="23896" y="0"/>
                      <a:pt x="533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18">
                <a:extLst>
                  <a:ext uri="{FF2B5EF4-FFF2-40B4-BE49-F238E27FC236}">
                    <a16:creationId xmlns:a16="http://schemas.microsoft.com/office/drawing/2014/main" id="{02D4B55F-382B-94F4-DB89-5D94BACCA7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64074" cy="848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C420A64-56E8-0CFA-AD78-544AD8CB6411}"/>
                </a:ext>
              </a:extLst>
            </p:cNvPr>
            <p:cNvSpPr/>
            <p:nvPr/>
          </p:nvSpPr>
          <p:spPr>
            <a:xfrm>
              <a:off x="952500" y="4560496"/>
              <a:ext cx="3176949" cy="2030804"/>
            </a:xfrm>
            <a:custGeom>
              <a:avLst/>
              <a:gdLst/>
              <a:ahLst/>
              <a:cxnLst/>
              <a:rect l="l" t="t" r="r" b="b"/>
              <a:pathLst>
                <a:path w="3176949" h="2030804">
                  <a:moveTo>
                    <a:pt x="0" y="0"/>
                  </a:moveTo>
                  <a:lnTo>
                    <a:pt x="3176949" y="0"/>
                  </a:lnTo>
                  <a:lnTo>
                    <a:pt x="3176949" y="2030804"/>
                  </a:lnTo>
                  <a:lnTo>
                    <a:pt x="0" y="2030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685749A0-4F5F-EE5E-CAA1-C1923B63CF2E}"/>
                </a:ext>
              </a:extLst>
            </p:cNvPr>
            <p:cNvSpPr/>
            <p:nvPr/>
          </p:nvSpPr>
          <p:spPr>
            <a:xfrm>
              <a:off x="4254251" y="2476500"/>
              <a:ext cx="3176949" cy="2030804"/>
            </a:xfrm>
            <a:custGeom>
              <a:avLst/>
              <a:gdLst/>
              <a:ahLst/>
              <a:cxnLst/>
              <a:rect l="l" t="t" r="r" b="b"/>
              <a:pathLst>
                <a:path w="3176949" h="2030804">
                  <a:moveTo>
                    <a:pt x="0" y="0"/>
                  </a:moveTo>
                  <a:lnTo>
                    <a:pt x="3176949" y="0"/>
                  </a:lnTo>
                  <a:lnTo>
                    <a:pt x="3176949" y="2030804"/>
                  </a:lnTo>
                  <a:lnTo>
                    <a:pt x="0" y="2030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159A8739-6990-4CBE-4939-9A3811C621A9}"/>
                </a:ext>
              </a:extLst>
            </p:cNvPr>
            <p:cNvSpPr/>
            <p:nvPr/>
          </p:nvSpPr>
          <p:spPr>
            <a:xfrm>
              <a:off x="7554053" y="4560496"/>
              <a:ext cx="3176949" cy="2030804"/>
            </a:xfrm>
            <a:custGeom>
              <a:avLst/>
              <a:gdLst/>
              <a:ahLst/>
              <a:cxnLst/>
              <a:rect l="l" t="t" r="r" b="b"/>
              <a:pathLst>
                <a:path w="3176949" h="2030804">
                  <a:moveTo>
                    <a:pt x="0" y="0"/>
                  </a:moveTo>
                  <a:lnTo>
                    <a:pt x="3176949" y="0"/>
                  </a:lnTo>
                  <a:lnTo>
                    <a:pt x="3176949" y="2030804"/>
                  </a:lnTo>
                  <a:lnTo>
                    <a:pt x="0" y="2030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69D1B566-8999-F026-3D79-771EF4F91466}"/>
                </a:ext>
              </a:extLst>
            </p:cNvPr>
            <p:cNvSpPr/>
            <p:nvPr/>
          </p:nvSpPr>
          <p:spPr>
            <a:xfrm>
              <a:off x="10853855" y="2476500"/>
              <a:ext cx="3176949" cy="2030804"/>
            </a:xfrm>
            <a:custGeom>
              <a:avLst/>
              <a:gdLst/>
              <a:ahLst/>
              <a:cxnLst/>
              <a:rect l="l" t="t" r="r" b="b"/>
              <a:pathLst>
                <a:path w="3176949" h="2030804">
                  <a:moveTo>
                    <a:pt x="0" y="0"/>
                  </a:moveTo>
                  <a:lnTo>
                    <a:pt x="3176949" y="0"/>
                  </a:lnTo>
                  <a:lnTo>
                    <a:pt x="3176949" y="2030804"/>
                  </a:lnTo>
                  <a:lnTo>
                    <a:pt x="0" y="2030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9A0FF864-5450-441D-B848-C0509290C80B}"/>
                </a:ext>
              </a:extLst>
            </p:cNvPr>
            <p:cNvSpPr/>
            <p:nvPr/>
          </p:nvSpPr>
          <p:spPr>
            <a:xfrm>
              <a:off x="14158551" y="4560496"/>
              <a:ext cx="3176949" cy="2030804"/>
            </a:xfrm>
            <a:custGeom>
              <a:avLst/>
              <a:gdLst/>
              <a:ahLst/>
              <a:cxnLst/>
              <a:rect l="l" t="t" r="r" b="b"/>
              <a:pathLst>
                <a:path w="3176949" h="2030804">
                  <a:moveTo>
                    <a:pt x="0" y="0"/>
                  </a:moveTo>
                  <a:lnTo>
                    <a:pt x="3176949" y="0"/>
                  </a:lnTo>
                  <a:lnTo>
                    <a:pt x="3176949" y="2030804"/>
                  </a:lnTo>
                  <a:lnTo>
                    <a:pt x="0" y="2030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24">
              <a:extLst>
                <a:ext uri="{FF2B5EF4-FFF2-40B4-BE49-F238E27FC236}">
                  <a16:creationId xmlns:a16="http://schemas.microsoft.com/office/drawing/2014/main" id="{D61A32D1-B393-4272-B870-5F449B4FA16A}"/>
                </a:ext>
              </a:extLst>
            </p:cNvPr>
            <p:cNvGrpSpPr/>
            <p:nvPr/>
          </p:nvGrpSpPr>
          <p:grpSpPr>
            <a:xfrm>
              <a:off x="14296479" y="6294579"/>
              <a:ext cx="2901093" cy="3039921"/>
              <a:chOff x="0" y="0"/>
              <a:chExt cx="764074" cy="800638"/>
            </a:xfrm>
          </p:grpSpPr>
          <p:sp>
            <p:nvSpPr>
              <p:cNvPr id="49" name="Freeform 25">
                <a:extLst>
                  <a:ext uri="{FF2B5EF4-FFF2-40B4-BE49-F238E27FC236}">
                    <a16:creationId xmlns:a16="http://schemas.microsoft.com/office/drawing/2014/main" id="{31F10D7C-366E-0CF5-55B9-D4A851D0673E}"/>
                  </a:ext>
                </a:extLst>
              </p:cNvPr>
              <p:cNvSpPr/>
              <p:nvPr/>
            </p:nvSpPr>
            <p:spPr>
              <a:xfrm>
                <a:off x="0" y="0"/>
                <a:ext cx="764074" cy="800638"/>
              </a:xfrm>
              <a:custGeom>
                <a:avLst/>
                <a:gdLst/>
                <a:ahLst/>
                <a:cxnLst/>
                <a:rect l="l" t="t" r="r" b="b"/>
                <a:pathLst>
                  <a:path w="764074" h="800638">
                    <a:moveTo>
                      <a:pt x="53372" y="0"/>
                    </a:moveTo>
                    <a:lnTo>
                      <a:pt x="710701" y="0"/>
                    </a:lnTo>
                    <a:cubicBezTo>
                      <a:pt x="724857" y="0"/>
                      <a:pt x="738432" y="5623"/>
                      <a:pt x="748441" y="15632"/>
                    </a:cubicBezTo>
                    <a:cubicBezTo>
                      <a:pt x="758451" y="25642"/>
                      <a:pt x="764074" y="39217"/>
                      <a:pt x="764074" y="53372"/>
                    </a:cubicBezTo>
                    <a:lnTo>
                      <a:pt x="764074" y="747265"/>
                    </a:lnTo>
                    <a:cubicBezTo>
                      <a:pt x="764074" y="776742"/>
                      <a:pt x="740178" y="800638"/>
                      <a:pt x="710701" y="800638"/>
                    </a:cubicBezTo>
                    <a:lnTo>
                      <a:pt x="53372" y="800638"/>
                    </a:lnTo>
                    <a:cubicBezTo>
                      <a:pt x="23896" y="800638"/>
                      <a:pt x="0" y="776742"/>
                      <a:pt x="0" y="747265"/>
                    </a:cubicBezTo>
                    <a:lnTo>
                      <a:pt x="0" y="53372"/>
                    </a:lnTo>
                    <a:cubicBezTo>
                      <a:pt x="0" y="23896"/>
                      <a:pt x="23896" y="0"/>
                      <a:pt x="5337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26">
                <a:extLst>
                  <a:ext uri="{FF2B5EF4-FFF2-40B4-BE49-F238E27FC236}">
                    <a16:creationId xmlns:a16="http://schemas.microsoft.com/office/drawing/2014/main" id="{475ADEFF-2B97-451A-587B-C56FFE6A716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64074" cy="848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77DBDF93-6424-85F9-0219-96FB8858739C}"/>
                </a:ext>
              </a:extLst>
            </p:cNvPr>
            <p:cNvSpPr/>
            <p:nvPr/>
          </p:nvSpPr>
          <p:spPr>
            <a:xfrm>
              <a:off x="2266047" y="8457249"/>
              <a:ext cx="549856" cy="495870"/>
            </a:xfrm>
            <a:custGeom>
              <a:avLst/>
              <a:gdLst/>
              <a:ahLst/>
              <a:cxnLst/>
              <a:rect l="l" t="t" r="r" b="b"/>
              <a:pathLst>
                <a:path w="549856" h="495870">
                  <a:moveTo>
                    <a:pt x="0" y="0"/>
                  </a:moveTo>
                  <a:lnTo>
                    <a:pt x="549856" y="0"/>
                  </a:lnTo>
                  <a:lnTo>
                    <a:pt x="549856" y="495870"/>
                  </a:lnTo>
                  <a:lnTo>
                    <a:pt x="0" y="49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107B256D-A01D-36C7-E3CC-2A233E6E1422}"/>
                </a:ext>
              </a:extLst>
            </p:cNvPr>
            <p:cNvSpPr/>
            <p:nvPr/>
          </p:nvSpPr>
          <p:spPr>
            <a:xfrm>
              <a:off x="5625895" y="6390783"/>
              <a:ext cx="433661" cy="495871"/>
            </a:xfrm>
            <a:custGeom>
              <a:avLst/>
              <a:gdLst/>
              <a:ahLst/>
              <a:cxnLst/>
              <a:rect l="l" t="t" r="r" b="b"/>
              <a:pathLst>
                <a:path w="433661" h="495870">
                  <a:moveTo>
                    <a:pt x="0" y="0"/>
                  </a:moveTo>
                  <a:lnTo>
                    <a:pt x="433661" y="0"/>
                  </a:lnTo>
                  <a:lnTo>
                    <a:pt x="433661" y="495871"/>
                  </a:lnTo>
                  <a:lnTo>
                    <a:pt x="0" y="495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E069E9E4-5F95-F9E7-61FD-4D344C8AFE33}"/>
                </a:ext>
              </a:extLst>
            </p:cNvPr>
            <p:cNvSpPr/>
            <p:nvPr/>
          </p:nvSpPr>
          <p:spPr>
            <a:xfrm>
              <a:off x="8894592" y="8457249"/>
              <a:ext cx="495870" cy="495870"/>
            </a:xfrm>
            <a:custGeom>
              <a:avLst/>
              <a:gdLst/>
              <a:ahLst/>
              <a:cxnLst/>
              <a:rect l="l" t="t" r="r" b="b"/>
              <a:pathLst>
                <a:path w="495870" h="495870">
                  <a:moveTo>
                    <a:pt x="0" y="0"/>
                  </a:moveTo>
                  <a:lnTo>
                    <a:pt x="495871" y="0"/>
                  </a:lnTo>
                  <a:lnTo>
                    <a:pt x="495871" y="495870"/>
                  </a:lnTo>
                  <a:lnTo>
                    <a:pt x="0" y="49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91BAF33B-1E04-2C36-B299-BEDF68F9875A}"/>
                </a:ext>
              </a:extLst>
            </p:cNvPr>
            <p:cNvSpPr/>
            <p:nvPr/>
          </p:nvSpPr>
          <p:spPr>
            <a:xfrm>
              <a:off x="12187918" y="6390783"/>
              <a:ext cx="508822" cy="495870"/>
            </a:xfrm>
            <a:custGeom>
              <a:avLst/>
              <a:gdLst/>
              <a:ahLst/>
              <a:cxnLst/>
              <a:rect l="l" t="t" r="r" b="b"/>
              <a:pathLst>
                <a:path w="508822" h="495870">
                  <a:moveTo>
                    <a:pt x="0" y="0"/>
                  </a:moveTo>
                  <a:lnTo>
                    <a:pt x="508822" y="0"/>
                  </a:lnTo>
                  <a:lnTo>
                    <a:pt x="508822" y="495871"/>
                  </a:lnTo>
                  <a:lnTo>
                    <a:pt x="0" y="495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C0BEB448-2D23-D100-5DFE-9C8701704BD2}"/>
                </a:ext>
              </a:extLst>
            </p:cNvPr>
            <p:cNvSpPr/>
            <p:nvPr/>
          </p:nvSpPr>
          <p:spPr>
            <a:xfrm>
              <a:off x="15512614" y="8457249"/>
              <a:ext cx="468823" cy="495870"/>
            </a:xfrm>
            <a:custGeom>
              <a:avLst/>
              <a:gdLst/>
              <a:ahLst/>
              <a:cxnLst/>
              <a:rect l="l" t="t" r="r" b="b"/>
              <a:pathLst>
                <a:path w="468823" h="495870">
                  <a:moveTo>
                    <a:pt x="0" y="0"/>
                  </a:moveTo>
                  <a:lnTo>
                    <a:pt x="468823" y="0"/>
                  </a:lnTo>
                  <a:lnTo>
                    <a:pt x="468823" y="495870"/>
                  </a:lnTo>
                  <a:lnTo>
                    <a:pt x="0" y="49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32">
              <a:extLst>
                <a:ext uri="{FF2B5EF4-FFF2-40B4-BE49-F238E27FC236}">
                  <a16:creationId xmlns:a16="http://schemas.microsoft.com/office/drawing/2014/main" id="{A27D7D58-1A82-E3FD-F006-18F08EC9D3DA}"/>
                </a:ext>
              </a:extLst>
            </p:cNvPr>
            <p:cNvSpPr txBox="1"/>
            <p:nvPr/>
          </p:nvSpPr>
          <p:spPr>
            <a:xfrm>
              <a:off x="1809445" y="4762747"/>
              <a:ext cx="1463062" cy="542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>
                  <a:solidFill>
                    <a:srgbClr val="292F56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01</a:t>
              </a:r>
            </a:p>
          </p:txBody>
        </p:sp>
        <p:sp>
          <p:nvSpPr>
            <p:cNvPr id="57" name="TextBox 33">
              <a:extLst>
                <a:ext uri="{FF2B5EF4-FFF2-40B4-BE49-F238E27FC236}">
                  <a16:creationId xmlns:a16="http://schemas.microsoft.com/office/drawing/2014/main" id="{CAA7BDC0-462D-CAD2-C74B-F3D3D56FF0D6}"/>
                </a:ext>
              </a:extLst>
            </p:cNvPr>
            <p:cNvSpPr txBox="1"/>
            <p:nvPr/>
          </p:nvSpPr>
          <p:spPr>
            <a:xfrm>
              <a:off x="5111195" y="2692561"/>
              <a:ext cx="1463062" cy="542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>
                  <a:solidFill>
                    <a:srgbClr val="016A95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02</a:t>
              </a:r>
            </a:p>
          </p:txBody>
        </p:sp>
        <p:sp>
          <p:nvSpPr>
            <p:cNvPr id="58" name="TextBox 34">
              <a:extLst>
                <a:ext uri="{FF2B5EF4-FFF2-40B4-BE49-F238E27FC236}">
                  <a16:creationId xmlns:a16="http://schemas.microsoft.com/office/drawing/2014/main" id="{0AAAA07F-3CCA-92F0-B96C-AB8F965258F9}"/>
                </a:ext>
              </a:extLst>
            </p:cNvPr>
            <p:cNvSpPr txBox="1"/>
            <p:nvPr/>
          </p:nvSpPr>
          <p:spPr>
            <a:xfrm>
              <a:off x="11710798" y="2692561"/>
              <a:ext cx="1463062" cy="542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>
                  <a:solidFill>
                    <a:srgbClr val="02C79D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04</a:t>
              </a:r>
            </a:p>
          </p:txBody>
        </p:sp>
        <p:sp>
          <p:nvSpPr>
            <p:cNvPr id="59" name="TextBox 35">
              <a:extLst>
                <a:ext uri="{FF2B5EF4-FFF2-40B4-BE49-F238E27FC236}">
                  <a16:creationId xmlns:a16="http://schemas.microsoft.com/office/drawing/2014/main" id="{20A952DF-5C6B-AD86-7340-56E271E57F15}"/>
                </a:ext>
              </a:extLst>
            </p:cNvPr>
            <p:cNvSpPr txBox="1"/>
            <p:nvPr/>
          </p:nvSpPr>
          <p:spPr>
            <a:xfrm>
              <a:off x="8410996" y="4762747"/>
              <a:ext cx="1463062" cy="542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>
                  <a:solidFill>
                    <a:srgbClr val="00889F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03</a:t>
              </a:r>
            </a:p>
          </p:txBody>
        </p:sp>
        <p:sp>
          <p:nvSpPr>
            <p:cNvPr id="60" name="TextBox 36">
              <a:extLst>
                <a:ext uri="{FF2B5EF4-FFF2-40B4-BE49-F238E27FC236}">
                  <a16:creationId xmlns:a16="http://schemas.microsoft.com/office/drawing/2014/main" id="{04C7EFAB-F6C5-9080-01C7-D2D82882F689}"/>
                </a:ext>
              </a:extLst>
            </p:cNvPr>
            <p:cNvSpPr txBox="1"/>
            <p:nvPr/>
          </p:nvSpPr>
          <p:spPr>
            <a:xfrm>
              <a:off x="15015494" y="4762747"/>
              <a:ext cx="1463062" cy="542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>
                  <a:solidFill>
                    <a:srgbClr val="ACFA70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05</a:t>
              </a:r>
            </a:p>
          </p:txBody>
        </p:sp>
        <p:sp>
          <p:nvSpPr>
            <p:cNvPr id="61" name="TextBox 37">
              <a:extLst>
                <a:ext uri="{FF2B5EF4-FFF2-40B4-BE49-F238E27FC236}">
                  <a16:creationId xmlns:a16="http://schemas.microsoft.com/office/drawing/2014/main" id="{A8C176F8-24C6-B098-5719-CF92BCD97B9A}"/>
                </a:ext>
              </a:extLst>
            </p:cNvPr>
            <p:cNvSpPr txBox="1"/>
            <p:nvPr/>
          </p:nvSpPr>
          <p:spPr>
            <a:xfrm>
              <a:off x="1618614" y="7064856"/>
              <a:ext cx="2347550" cy="1136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dirty="0"/>
                <a:t>Develop a classification model trained on known scam patterns.</a:t>
              </a:r>
            </a:p>
          </p:txBody>
        </p:sp>
        <p:sp>
          <p:nvSpPr>
            <p:cNvPr id="62" name="TextBox 38">
              <a:extLst>
                <a:ext uri="{FF2B5EF4-FFF2-40B4-BE49-F238E27FC236}">
                  <a16:creationId xmlns:a16="http://schemas.microsoft.com/office/drawing/2014/main" id="{7DFAAC6C-1604-141D-9252-D83C0CAC2E10}"/>
                </a:ext>
              </a:extLst>
            </p:cNvPr>
            <p:cNvSpPr txBox="1"/>
            <p:nvPr/>
          </p:nvSpPr>
          <p:spPr>
            <a:xfrm>
              <a:off x="1367200" y="6399356"/>
              <a:ext cx="2347550" cy="347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Develop</a:t>
              </a:r>
            </a:p>
          </p:txBody>
        </p:sp>
        <p:sp>
          <p:nvSpPr>
            <p:cNvPr id="63" name="TextBox 39">
              <a:extLst>
                <a:ext uri="{FF2B5EF4-FFF2-40B4-BE49-F238E27FC236}">
                  <a16:creationId xmlns:a16="http://schemas.microsoft.com/office/drawing/2014/main" id="{4D9F4BCE-DF6D-1833-281B-C04AC611E897}"/>
                </a:ext>
              </a:extLst>
            </p:cNvPr>
            <p:cNvSpPr txBox="1"/>
            <p:nvPr/>
          </p:nvSpPr>
          <p:spPr>
            <a:xfrm>
              <a:off x="4674324" y="4811045"/>
              <a:ext cx="2336804" cy="1609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/>
                <a:t>Integrate telecom APIs (e.g., Twilio Lookup) to fetch caller reputation data.</a:t>
              </a:r>
              <a:endParaRPr lang="en-US" sz="1599" u="none" strike="noStrike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"/>
              </a:endParaRPr>
            </a:p>
          </p:txBody>
        </p:sp>
        <p:sp>
          <p:nvSpPr>
            <p:cNvPr id="64" name="TextBox 40">
              <a:extLst>
                <a:ext uri="{FF2B5EF4-FFF2-40B4-BE49-F238E27FC236}">
                  <a16:creationId xmlns:a16="http://schemas.microsoft.com/office/drawing/2014/main" id="{38CC8D32-F831-03D1-1FE6-3D053D6A11A5}"/>
                </a:ext>
              </a:extLst>
            </p:cNvPr>
            <p:cNvSpPr txBox="1"/>
            <p:nvPr/>
          </p:nvSpPr>
          <p:spPr>
            <a:xfrm>
              <a:off x="4674324" y="4332890"/>
              <a:ext cx="2336804" cy="347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Integrate</a:t>
              </a:r>
            </a:p>
          </p:txBody>
        </p:sp>
        <p:sp>
          <p:nvSpPr>
            <p:cNvPr id="65" name="TextBox 41">
              <a:extLst>
                <a:ext uri="{FF2B5EF4-FFF2-40B4-BE49-F238E27FC236}">
                  <a16:creationId xmlns:a16="http://schemas.microsoft.com/office/drawing/2014/main" id="{6AC5AFCF-051B-59FD-2894-6CC9EAA7550B}"/>
                </a:ext>
              </a:extLst>
            </p:cNvPr>
            <p:cNvSpPr txBox="1"/>
            <p:nvPr/>
          </p:nvSpPr>
          <p:spPr>
            <a:xfrm>
              <a:off x="11268554" y="4811045"/>
              <a:ext cx="2347550" cy="95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/>
                <a:t>Provide monitoring dashboards for fraud trends and insights.</a:t>
              </a:r>
              <a:endParaRPr lang="en-US" sz="1599" u="none" strike="noStrike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"/>
              </a:endParaRPr>
            </a:p>
          </p:txBody>
        </p:sp>
        <p:sp>
          <p:nvSpPr>
            <p:cNvPr id="66" name="TextBox 42">
              <a:extLst>
                <a:ext uri="{FF2B5EF4-FFF2-40B4-BE49-F238E27FC236}">
                  <a16:creationId xmlns:a16="http://schemas.microsoft.com/office/drawing/2014/main" id="{DC1858D1-4178-B628-A64E-AD2F2DF70931}"/>
                </a:ext>
              </a:extLst>
            </p:cNvPr>
            <p:cNvSpPr txBox="1"/>
            <p:nvPr/>
          </p:nvSpPr>
          <p:spPr>
            <a:xfrm>
              <a:off x="11268554" y="4332890"/>
              <a:ext cx="2347550" cy="347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Provide</a:t>
              </a:r>
            </a:p>
          </p:txBody>
        </p:sp>
        <p:sp>
          <p:nvSpPr>
            <p:cNvPr id="67" name="TextBox 43">
              <a:extLst>
                <a:ext uri="{FF2B5EF4-FFF2-40B4-BE49-F238E27FC236}">
                  <a16:creationId xmlns:a16="http://schemas.microsoft.com/office/drawing/2014/main" id="{19E2FCA6-FEEB-6F9C-00D5-957D7AAC2955}"/>
                </a:ext>
              </a:extLst>
            </p:cNvPr>
            <p:cNvSpPr txBox="1"/>
            <p:nvPr/>
          </p:nvSpPr>
          <p:spPr>
            <a:xfrm>
              <a:off x="7968752" y="6877511"/>
              <a:ext cx="2347550" cy="95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/>
                <a:t>Build a user-facing alert system for incoming calls.</a:t>
              </a:r>
              <a:endParaRPr lang="en-US" sz="1599" u="none" strike="noStrike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"/>
              </a:endParaRPr>
            </a:p>
          </p:txBody>
        </p:sp>
        <p:sp>
          <p:nvSpPr>
            <p:cNvPr id="68" name="TextBox 44">
              <a:extLst>
                <a:ext uri="{FF2B5EF4-FFF2-40B4-BE49-F238E27FC236}">
                  <a16:creationId xmlns:a16="http://schemas.microsoft.com/office/drawing/2014/main" id="{C6AFFA50-505A-2F20-E84A-0155B1CC5C0D}"/>
                </a:ext>
              </a:extLst>
            </p:cNvPr>
            <p:cNvSpPr txBox="1"/>
            <p:nvPr/>
          </p:nvSpPr>
          <p:spPr>
            <a:xfrm>
              <a:off x="7968752" y="6399356"/>
              <a:ext cx="2347550" cy="347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Build</a:t>
              </a:r>
            </a:p>
          </p:txBody>
        </p:sp>
        <p:sp>
          <p:nvSpPr>
            <p:cNvPr id="69" name="TextBox 45">
              <a:extLst>
                <a:ext uri="{FF2B5EF4-FFF2-40B4-BE49-F238E27FC236}">
                  <a16:creationId xmlns:a16="http://schemas.microsoft.com/office/drawing/2014/main" id="{35013EFE-20E4-2856-A262-FCB91151B2C0}"/>
                </a:ext>
              </a:extLst>
            </p:cNvPr>
            <p:cNvSpPr txBox="1"/>
            <p:nvPr/>
          </p:nvSpPr>
          <p:spPr>
            <a:xfrm>
              <a:off x="14573250" y="6877511"/>
              <a:ext cx="2347550" cy="1421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dirty="0"/>
                <a:t>Ensure scalability, feasibility, and alignment with stakeholder expectations.</a:t>
              </a:r>
            </a:p>
          </p:txBody>
        </p:sp>
        <p:sp>
          <p:nvSpPr>
            <p:cNvPr id="70" name="TextBox 46">
              <a:extLst>
                <a:ext uri="{FF2B5EF4-FFF2-40B4-BE49-F238E27FC236}">
                  <a16:creationId xmlns:a16="http://schemas.microsoft.com/office/drawing/2014/main" id="{046462EB-FBC4-87F5-7A57-EFC01126A08C}"/>
                </a:ext>
              </a:extLst>
            </p:cNvPr>
            <p:cNvSpPr txBox="1"/>
            <p:nvPr/>
          </p:nvSpPr>
          <p:spPr>
            <a:xfrm>
              <a:off x="14573250" y="6399356"/>
              <a:ext cx="2347550" cy="347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Ensure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B7DAF92-6AFC-8D11-F826-30D369EF040A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284E2D0B-9688-DE52-3B98-339FEF14BB29}"/>
              </a:ext>
            </a:extLst>
          </p:cNvPr>
          <p:cNvSpPr txBox="1"/>
          <p:nvPr/>
        </p:nvSpPr>
        <p:spPr>
          <a:xfrm>
            <a:off x="397564" y="374297"/>
            <a:ext cx="9064487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5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Project Charter and Project Plan</a:t>
            </a:r>
            <a:endParaRPr lang="en-US" sz="44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3C0CD-D3BF-D2AB-9AFC-2CF618DC58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1"/>
          <a:stretch>
            <a:fillRect/>
          </a:stretch>
        </p:blipFill>
        <p:spPr>
          <a:xfrm>
            <a:off x="7412355" y="988695"/>
            <a:ext cx="6929066" cy="6663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173DF-2DBC-4109-6989-52322171F8E8}"/>
              </a:ext>
            </a:extLst>
          </p:cNvPr>
          <p:cNvSpPr txBox="1"/>
          <p:nvPr/>
        </p:nvSpPr>
        <p:spPr>
          <a:xfrm>
            <a:off x="1091565" y="1937385"/>
            <a:ext cx="59093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Key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Mobile app + caller ID verification (MVP)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Real-time AI/ML audio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Backend APIs for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Secure data handling + telecom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Multi-language support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Expected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Reduce financial losses from scam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Protect at-risk populations from identity theft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Enable subscription/enterprise monetization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Support compliance with emerging fraud-reduction standards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Resources &amp;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$500K–$750K estimate; team includes mobile </a:t>
            </a:r>
            <a:r>
              <a:rPr lang="en-IN" dirty="0" err="1"/>
              <a:t>devs</a:t>
            </a:r>
            <a:r>
              <a:rPr lang="en-IN" dirty="0"/>
              <a:t>, backend engineers, AI/ML engineers, data engineer, security engineer, QA, and telecom SME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A8D98-F964-5601-1AB5-DF132F370AD6}"/>
              </a:ext>
            </a:extLst>
          </p:cNvPr>
          <p:cNvSpPr txBox="1"/>
          <p:nvPr/>
        </p:nvSpPr>
        <p:spPr>
          <a:xfrm>
            <a:off x="1314450" y="7072045"/>
            <a:ext cx="5840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MVP identifies over 80% of scam calls while maintaining a false positive rate below 10%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3A93F-CDD5-0B67-3494-FCA69A3E06E7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763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50" dirty="0">
                <a:solidFill>
                  <a:srgbClr val="124E73"/>
                </a:solidFill>
                <a:ea typeface="MuseoModerno Medium" pitchFamily="34" charset="-122"/>
                <a:cs typeface="MuseoModerno Medium" pitchFamily="34" charset="-120"/>
              </a:rPr>
              <a:t>Work Breakdown Structure</a:t>
            </a:r>
            <a:endParaRPr lang="en-US" sz="4450" dirty="0"/>
          </a:p>
        </p:txBody>
      </p:sp>
      <p:sp>
        <p:nvSpPr>
          <p:cNvPr id="40" name="Freeform 2">
            <a:extLst>
              <a:ext uri="{FF2B5EF4-FFF2-40B4-BE49-F238E27FC236}">
                <a16:creationId xmlns:a16="http://schemas.microsoft.com/office/drawing/2014/main" id="{9C8CE88C-2561-92C6-C669-0105892C9CBB}"/>
              </a:ext>
            </a:extLst>
          </p:cNvPr>
          <p:cNvSpPr/>
          <p:nvPr/>
        </p:nvSpPr>
        <p:spPr>
          <a:xfrm flipH="1">
            <a:off x="3972797" y="1382806"/>
            <a:ext cx="6260414" cy="5757582"/>
          </a:xfrm>
          <a:custGeom>
            <a:avLst/>
            <a:gdLst/>
            <a:ahLst/>
            <a:cxnLst/>
            <a:rect l="l" t="t" r="r" b="b"/>
            <a:pathLst>
              <a:path w="5445885" h="4267594">
                <a:moveTo>
                  <a:pt x="5445886" y="0"/>
                </a:moveTo>
                <a:lnTo>
                  <a:pt x="0" y="0"/>
                </a:lnTo>
                <a:lnTo>
                  <a:pt x="0" y="4267594"/>
                </a:lnTo>
                <a:lnTo>
                  <a:pt x="5445886" y="4267594"/>
                </a:lnTo>
                <a:lnTo>
                  <a:pt x="54458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BFDA62-20FB-EB7A-8677-7CB8CF1AF527}"/>
              </a:ext>
            </a:extLst>
          </p:cNvPr>
          <p:cNvSpPr txBox="1"/>
          <p:nvPr/>
        </p:nvSpPr>
        <p:spPr>
          <a:xfrm>
            <a:off x="11712388" y="4706471"/>
            <a:ext cx="4397188" cy="26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4F3D1B05-B862-E0F6-687D-7E9032FAE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4576" y="1236694"/>
            <a:ext cx="33500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Feature 1: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Caller ID Verification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Feature 2: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Basic Fraud Detection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79C04F-808E-4EC0-94A7-76C38B6F9B17}"/>
              </a:ext>
            </a:extLst>
          </p:cNvPr>
          <p:cNvSpPr txBox="1"/>
          <p:nvPr/>
        </p:nvSpPr>
        <p:spPr>
          <a:xfrm>
            <a:off x="1580029" y="2393141"/>
            <a:ext cx="8054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1:</a:t>
            </a:r>
            <a:r>
              <a:rPr lang="en-US" dirty="0"/>
              <a:t> Fraud Detection AI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2:</a:t>
            </a:r>
            <a:r>
              <a:rPr lang="en-US" dirty="0"/>
              <a:t> User Alerts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D4642D-B73A-1D02-755C-2E7AD7EA1203}"/>
              </a:ext>
            </a:extLst>
          </p:cNvPr>
          <p:cNvSpPr txBox="1"/>
          <p:nvPr/>
        </p:nvSpPr>
        <p:spPr>
          <a:xfrm>
            <a:off x="10394576" y="4114800"/>
            <a:ext cx="8054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1:</a:t>
            </a:r>
            <a:r>
              <a:rPr lang="en-US" dirty="0"/>
              <a:t> Telecom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 2:</a:t>
            </a:r>
            <a:r>
              <a:rPr lang="en-US" dirty="0"/>
              <a:t> User Reporting &amp; Analytics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04ECD9-F0E8-5768-2060-C24D6AD313D2}"/>
              </a:ext>
            </a:extLst>
          </p:cNvPr>
          <p:cNvSpPr txBox="1"/>
          <p:nvPr/>
        </p:nvSpPr>
        <p:spPr>
          <a:xfrm>
            <a:off x="6615953" y="1931476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Release 1</a:t>
            </a:r>
          </a:p>
          <a:p>
            <a:r>
              <a:rPr lang="en-US" dirty="0">
                <a:solidFill>
                  <a:schemeClr val="bg1"/>
                </a:solidFill>
              </a:rPr>
              <a:t>Mobile App Prototype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A22AB7-0BF7-592E-85B8-40705AA7747E}"/>
              </a:ext>
            </a:extLst>
          </p:cNvPr>
          <p:cNvSpPr txBox="1"/>
          <p:nvPr/>
        </p:nvSpPr>
        <p:spPr>
          <a:xfrm>
            <a:off x="5914465" y="3407433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Release 2</a:t>
            </a:r>
          </a:p>
          <a:p>
            <a:r>
              <a:rPr lang="en-US" dirty="0">
                <a:solidFill>
                  <a:schemeClr val="bg1"/>
                </a:solidFill>
              </a:rPr>
              <a:t>AI Integration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3E3CF6-AE9D-515B-FA6B-DF647C91B697}"/>
              </a:ext>
            </a:extLst>
          </p:cNvPr>
          <p:cNvSpPr txBox="1"/>
          <p:nvPr/>
        </p:nvSpPr>
        <p:spPr>
          <a:xfrm>
            <a:off x="6568888" y="4662039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Release 3</a:t>
            </a:r>
          </a:p>
          <a:p>
            <a:r>
              <a:rPr lang="en-US" dirty="0">
                <a:solidFill>
                  <a:schemeClr val="bg1"/>
                </a:solidFill>
              </a:rPr>
              <a:t>Beta Testing &amp; Scaling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4C4FA8-0517-B446-0FD4-DCFBC3FED74F}"/>
              </a:ext>
            </a:extLst>
          </p:cNvPr>
          <p:cNvSpPr txBox="1"/>
          <p:nvPr/>
        </p:nvSpPr>
        <p:spPr>
          <a:xfrm>
            <a:off x="5820336" y="629812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Deliverable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155352-FAC3-C5EF-A4A2-35A0FF1C368A}"/>
              </a:ext>
            </a:extLst>
          </p:cNvPr>
          <p:cNvSpPr txBox="1"/>
          <p:nvPr/>
        </p:nvSpPr>
        <p:spPr>
          <a:xfrm>
            <a:off x="1730187" y="4952441"/>
            <a:ext cx="3359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End-to-end fraud detection MVP with telecom integration, user alerts, and analytics.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D5F8A-B0D6-3E24-49EB-49F942FC3359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5089A1B-444F-1836-4CF5-9EAE7D90518D}"/>
              </a:ext>
            </a:extLst>
          </p:cNvPr>
          <p:cNvSpPr txBox="1"/>
          <p:nvPr/>
        </p:nvSpPr>
        <p:spPr>
          <a:xfrm>
            <a:off x="443753" y="335887"/>
            <a:ext cx="7315200" cy="51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50" dirty="0">
                <a:solidFill>
                  <a:srgbClr val="124E73"/>
                </a:solidFill>
                <a:ea typeface="MuseoModerno Medium" pitchFamily="34" charset="-122"/>
                <a:cs typeface="MuseoModerno Medium" pitchFamily="34" charset="-120"/>
              </a:rPr>
              <a:t>Gantt Chart</a:t>
            </a:r>
            <a:endParaRPr lang="en-US" sz="4450" dirty="0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ABF2247-52AE-B607-07B8-4C24603A8887}"/>
              </a:ext>
            </a:extLst>
          </p:cNvPr>
          <p:cNvGrpSpPr/>
          <p:nvPr/>
        </p:nvGrpSpPr>
        <p:grpSpPr>
          <a:xfrm>
            <a:off x="443753" y="1179372"/>
            <a:ext cx="14079071" cy="6759472"/>
            <a:chOff x="2181558" y="2571751"/>
            <a:chExt cx="14749326" cy="7075171"/>
          </a:xfrm>
        </p:grpSpPr>
        <p:sp>
          <p:nvSpPr>
            <p:cNvPr id="115" name="Freeform 2">
              <a:extLst>
                <a:ext uri="{FF2B5EF4-FFF2-40B4-BE49-F238E27FC236}">
                  <a16:creationId xmlns:a16="http://schemas.microsoft.com/office/drawing/2014/main" id="{87516856-1340-B484-02F8-F1B8C425AE1D}"/>
                </a:ext>
              </a:extLst>
            </p:cNvPr>
            <p:cNvSpPr/>
            <p:nvPr/>
          </p:nvSpPr>
          <p:spPr>
            <a:xfrm>
              <a:off x="3841199" y="4077439"/>
              <a:ext cx="5071585" cy="314141"/>
            </a:xfrm>
            <a:custGeom>
              <a:avLst/>
              <a:gdLst/>
              <a:ahLst/>
              <a:cxnLst/>
              <a:rect l="l" t="t" r="r" b="b"/>
              <a:pathLst>
                <a:path w="5071585" h="314141">
                  <a:moveTo>
                    <a:pt x="0" y="0"/>
                  </a:moveTo>
                  <a:lnTo>
                    <a:pt x="5071584" y="0"/>
                  </a:lnTo>
                  <a:lnTo>
                    <a:pt x="5071584" y="314141"/>
                  </a:lnTo>
                  <a:lnTo>
                    <a:pt x="0" y="31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t="-8492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3">
              <a:extLst>
                <a:ext uri="{FF2B5EF4-FFF2-40B4-BE49-F238E27FC236}">
                  <a16:creationId xmlns:a16="http://schemas.microsoft.com/office/drawing/2014/main" id="{168919EC-3E94-8703-2B35-6CBFFDE7E7EF}"/>
                </a:ext>
              </a:extLst>
            </p:cNvPr>
            <p:cNvSpPr/>
            <p:nvPr/>
          </p:nvSpPr>
          <p:spPr>
            <a:xfrm>
              <a:off x="11034857" y="4077439"/>
              <a:ext cx="5071585" cy="314141"/>
            </a:xfrm>
            <a:custGeom>
              <a:avLst/>
              <a:gdLst/>
              <a:ahLst/>
              <a:cxnLst/>
              <a:rect l="l" t="t" r="r" b="b"/>
              <a:pathLst>
                <a:path w="5071585" h="314141">
                  <a:moveTo>
                    <a:pt x="0" y="0"/>
                  </a:moveTo>
                  <a:lnTo>
                    <a:pt x="5071585" y="0"/>
                  </a:lnTo>
                  <a:lnTo>
                    <a:pt x="5071585" y="314141"/>
                  </a:lnTo>
                  <a:lnTo>
                    <a:pt x="0" y="31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t="-8492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">
              <a:extLst>
                <a:ext uri="{FF2B5EF4-FFF2-40B4-BE49-F238E27FC236}">
                  <a16:creationId xmlns:a16="http://schemas.microsoft.com/office/drawing/2014/main" id="{F15CBD7C-C2C9-0CA8-3BAC-6BDE98DE6D8E}"/>
                </a:ext>
              </a:extLst>
            </p:cNvPr>
            <p:cNvSpPr/>
            <p:nvPr/>
          </p:nvSpPr>
          <p:spPr>
            <a:xfrm>
              <a:off x="3841199" y="5829220"/>
              <a:ext cx="5071585" cy="314141"/>
            </a:xfrm>
            <a:custGeom>
              <a:avLst/>
              <a:gdLst/>
              <a:ahLst/>
              <a:cxnLst/>
              <a:rect l="l" t="t" r="r" b="b"/>
              <a:pathLst>
                <a:path w="5071585" h="314141">
                  <a:moveTo>
                    <a:pt x="0" y="0"/>
                  </a:moveTo>
                  <a:lnTo>
                    <a:pt x="5071584" y="0"/>
                  </a:lnTo>
                  <a:lnTo>
                    <a:pt x="5071584" y="314141"/>
                  </a:lnTo>
                  <a:lnTo>
                    <a:pt x="0" y="31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t="-8492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">
              <a:extLst>
                <a:ext uri="{FF2B5EF4-FFF2-40B4-BE49-F238E27FC236}">
                  <a16:creationId xmlns:a16="http://schemas.microsoft.com/office/drawing/2014/main" id="{4A0AA176-BF57-0ED0-79EE-241A8544BD0A}"/>
                </a:ext>
              </a:extLst>
            </p:cNvPr>
            <p:cNvSpPr/>
            <p:nvPr/>
          </p:nvSpPr>
          <p:spPr>
            <a:xfrm>
              <a:off x="11034857" y="5829220"/>
              <a:ext cx="5071585" cy="314141"/>
            </a:xfrm>
            <a:custGeom>
              <a:avLst/>
              <a:gdLst/>
              <a:ahLst/>
              <a:cxnLst/>
              <a:rect l="l" t="t" r="r" b="b"/>
              <a:pathLst>
                <a:path w="5071585" h="314141">
                  <a:moveTo>
                    <a:pt x="0" y="0"/>
                  </a:moveTo>
                  <a:lnTo>
                    <a:pt x="5071585" y="0"/>
                  </a:lnTo>
                  <a:lnTo>
                    <a:pt x="5071585" y="314141"/>
                  </a:lnTo>
                  <a:lnTo>
                    <a:pt x="0" y="31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t="-8492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F361C3E7-416A-DF08-F6AE-71ADB5BBF52A}"/>
                </a:ext>
              </a:extLst>
            </p:cNvPr>
            <p:cNvSpPr/>
            <p:nvPr/>
          </p:nvSpPr>
          <p:spPr>
            <a:xfrm>
              <a:off x="3841199" y="7581000"/>
              <a:ext cx="5071585" cy="314141"/>
            </a:xfrm>
            <a:custGeom>
              <a:avLst/>
              <a:gdLst/>
              <a:ahLst/>
              <a:cxnLst/>
              <a:rect l="l" t="t" r="r" b="b"/>
              <a:pathLst>
                <a:path w="5071585" h="314141">
                  <a:moveTo>
                    <a:pt x="0" y="0"/>
                  </a:moveTo>
                  <a:lnTo>
                    <a:pt x="5071584" y="0"/>
                  </a:lnTo>
                  <a:lnTo>
                    <a:pt x="5071584" y="314141"/>
                  </a:lnTo>
                  <a:lnTo>
                    <a:pt x="0" y="31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t="-8492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5C84C820-1874-447D-273E-A042300354FF}"/>
                </a:ext>
              </a:extLst>
            </p:cNvPr>
            <p:cNvSpPr/>
            <p:nvPr/>
          </p:nvSpPr>
          <p:spPr>
            <a:xfrm>
              <a:off x="11034857" y="7581000"/>
              <a:ext cx="5071585" cy="314141"/>
            </a:xfrm>
            <a:custGeom>
              <a:avLst/>
              <a:gdLst/>
              <a:ahLst/>
              <a:cxnLst/>
              <a:rect l="l" t="t" r="r" b="b"/>
              <a:pathLst>
                <a:path w="5071585" h="314141">
                  <a:moveTo>
                    <a:pt x="0" y="0"/>
                  </a:moveTo>
                  <a:lnTo>
                    <a:pt x="5071585" y="0"/>
                  </a:lnTo>
                  <a:lnTo>
                    <a:pt x="5071585" y="314141"/>
                  </a:lnTo>
                  <a:lnTo>
                    <a:pt x="0" y="314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t="-8492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8">
              <a:extLst>
                <a:ext uri="{FF2B5EF4-FFF2-40B4-BE49-F238E27FC236}">
                  <a16:creationId xmlns:a16="http://schemas.microsoft.com/office/drawing/2014/main" id="{AFA283A0-3C1F-462D-17B8-E97BA39534B5}"/>
                </a:ext>
              </a:extLst>
            </p:cNvPr>
            <p:cNvSpPr/>
            <p:nvPr/>
          </p:nvSpPr>
          <p:spPr>
            <a:xfrm>
              <a:off x="3841199" y="9332781"/>
              <a:ext cx="5071585" cy="314141"/>
            </a:xfrm>
            <a:custGeom>
              <a:avLst/>
              <a:gdLst/>
              <a:ahLst/>
              <a:cxnLst/>
              <a:rect l="l" t="t" r="r" b="b"/>
              <a:pathLst>
                <a:path w="5071585" h="314141">
                  <a:moveTo>
                    <a:pt x="0" y="0"/>
                  </a:moveTo>
                  <a:lnTo>
                    <a:pt x="5071584" y="0"/>
                  </a:lnTo>
                  <a:lnTo>
                    <a:pt x="5071584" y="314140"/>
                  </a:lnTo>
                  <a:lnTo>
                    <a:pt x="0" y="314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t="-8492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9">
              <a:extLst>
                <a:ext uri="{FF2B5EF4-FFF2-40B4-BE49-F238E27FC236}">
                  <a16:creationId xmlns:a16="http://schemas.microsoft.com/office/drawing/2014/main" id="{8322721C-ACA3-DB19-659F-F42202BA90EA}"/>
                </a:ext>
              </a:extLst>
            </p:cNvPr>
            <p:cNvSpPr/>
            <p:nvPr/>
          </p:nvSpPr>
          <p:spPr>
            <a:xfrm>
              <a:off x="11034857" y="9332781"/>
              <a:ext cx="5071585" cy="314141"/>
            </a:xfrm>
            <a:custGeom>
              <a:avLst/>
              <a:gdLst/>
              <a:ahLst/>
              <a:cxnLst/>
              <a:rect l="l" t="t" r="r" b="b"/>
              <a:pathLst>
                <a:path w="5071585" h="314141">
                  <a:moveTo>
                    <a:pt x="0" y="0"/>
                  </a:moveTo>
                  <a:lnTo>
                    <a:pt x="5071585" y="0"/>
                  </a:lnTo>
                  <a:lnTo>
                    <a:pt x="5071585" y="314140"/>
                  </a:lnTo>
                  <a:lnTo>
                    <a:pt x="0" y="314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t="-8492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3" name="Group 10">
              <a:extLst>
                <a:ext uri="{FF2B5EF4-FFF2-40B4-BE49-F238E27FC236}">
                  <a16:creationId xmlns:a16="http://schemas.microsoft.com/office/drawing/2014/main" id="{6FD42C24-1E04-4005-4713-193A65B86A75}"/>
                </a:ext>
              </a:extLst>
            </p:cNvPr>
            <p:cNvGrpSpPr/>
            <p:nvPr/>
          </p:nvGrpSpPr>
          <p:grpSpPr>
            <a:xfrm>
              <a:off x="3841199" y="2632879"/>
              <a:ext cx="5071585" cy="1575305"/>
              <a:chOff x="0" y="0"/>
              <a:chExt cx="1335726" cy="414895"/>
            </a:xfrm>
          </p:grpSpPr>
          <p:sp>
            <p:nvSpPr>
              <p:cNvPr id="124" name="Freeform 11">
                <a:extLst>
                  <a:ext uri="{FF2B5EF4-FFF2-40B4-BE49-F238E27FC236}">
                    <a16:creationId xmlns:a16="http://schemas.microsoft.com/office/drawing/2014/main" id="{71C2FC5E-E32E-BFB5-E30E-DF7DDC963499}"/>
                  </a:ext>
                </a:extLst>
              </p:cNvPr>
              <p:cNvSpPr/>
              <p:nvPr/>
            </p:nvSpPr>
            <p:spPr>
              <a:xfrm>
                <a:off x="0" y="0"/>
                <a:ext cx="1335726" cy="414895"/>
              </a:xfrm>
              <a:custGeom>
                <a:avLst/>
                <a:gdLst/>
                <a:ahLst/>
                <a:cxnLst/>
                <a:rect l="l" t="t" r="r" b="b"/>
                <a:pathLst>
                  <a:path w="1335726" h="414895">
                    <a:moveTo>
                      <a:pt x="18318" y="0"/>
                    </a:moveTo>
                    <a:lnTo>
                      <a:pt x="1317408" y="0"/>
                    </a:lnTo>
                    <a:cubicBezTo>
                      <a:pt x="1327525" y="0"/>
                      <a:pt x="1335726" y="8201"/>
                      <a:pt x="1335726" y="18318"/>
                    </a:cubicBezTo>
                    <a:lnTo>
                      <a:pt x="1335726" y="396577"/>
                    </a:lnTo>
                    <a:cubicBezTo>
                      <a:pt x="1335726" y="406694"/>
                      <a:pt x="1327525" y="414895"/>
                      <a:pt x="1317408" y="414895"/>
                    </a:cubicBezTo>
                    <a:lnTo>
                      <a:pt x="18318" y="414895"/>
                    </a:lnTo>
                    <a:cubicBezTo>
                      <a:pt x="8201" y="414895"/>
                      <a:pt x="0" y="406694"/>
                      <a:pt x="0" y="396577"/>
                    </a:cubicBezTo>
                    <a:lnTo>
                      <a:pt x="0" y="18318"/>
                    </a:lnTo>
                    <a:cubicBezTo>
                      <a:pt x="0" y="8201"/>
                      <a:pt x="8201" y="0"/>
                      <a:pt x="183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TextBox 12">
                <a:extLst>
                  <a:ext uri="{FF2B5EF4-FFF2-40B4-BE49-F238E27FC236}">
                    <a16:creationId xmlns:a16="http://schemas.microsoft.com/office/drawing/2014/main" id="{2D3F5938-6301-0ECA-7BE4-61C9A099C12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35726" cy="462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26" name="TextBox 13">
              <a:extLst>
                <a:ext uri="{FF2B5EF4-FFF2-40B4-BE49-F238E27FC236}">
                  <a16:creationId xmlns:a16="http://schemas.microsoft.com/office/drawing/2014/main" id="{BC95CD02-A439-D219-9079-68E46273AA35}"/>
                </a:ext>
              </a:extLst>
            </p:cNvPr>
            <p:cNvSpPr txBox="1"/>
            <p:nvPr/>
          </p:nvSpPr>
          <p:spPr>
            <a:xfrm>
              <a:off x="4409583" y="3365604"/>
              <a:ext cx="4125315" cy="573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/>
                <a:t>Team onboarding, requirements understanding, and initial coordination.</a:t>
              </a:r>
              <a:endParaRPr lang="en-US" sz="1599" u="none" strike="noStrike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"/>
              </a:endParaRPr>
            </a:p>
          </p:txBody>
        </p:sp>
        <p:sp>
          <p:nvSpPr>
            <p:cNvPr id="127" name="TextBox 14">
              <a:extLst>
                <a:ext uri="{FF2B5EF4-FFF2-40B4-BE49-F238E27FC236}">
                  <a16:creationId xmlns:a16="http://schemas.microsoft.com/office/drawing/2014/main" id="{1324B650-0B1F-DA2D-1C5F-BB6214B46C9D}"/>
                </a:ext>
              </a:extLst>
            </p:cNvPr>
            <p:cNvSpPr txBox="1"/>
            <p:nvPr/>
          </p:nvSpPr>
          <p:spPr>
            <a:xfrm>
              <a:off x="4409583" y="2887450"/>
              <a:ext cx="4125315" cy="315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Project Kick-off &amp; Alignment</a:t>
              </a:r>
            </a:p>
          </p:txBody>
        </p:sp>
        <p:grpSp>
          <p:nvGrpSpPr>
            <p:cNvPr id="128" name="Group 15">
              <a:extLst>
                <a:ext uri="{FF2B5EF4-FFF2-40B4-BE49-F238E27FC236}">
                  <a16:creationId xmlns:a16="http://schemas.microsoft.com/office/drawing/2014/main" id="{5786C26A-4905-C1ED-55A0-4752874638DB}"/>
                </a:ext>
              </a:extLst>
            </p:cNvPr>
            <p:cNvGrpSpPr/>
            <p:nvPr/>
          </p:nvGrpSpPr>
          <p:grpSpPr>
            <a:xfrm>
              <a:off x="3841199" y="4384660"/>
              <a:ext cx="5071585" cy="1575305"/>
              <a:chOff x="0" y="0"/>
              <a:chExt cx="1335726" cy="414895"/>
            </a:xfrm>
          </p:grpSpPr>
          <p:sp>
            <p:nvSpPr>
              <p:cNvPr id="129" name="Freeform 16">
                <a:extLst>
                  <a:ext uri="{FF2B5EF4-FFF2-40B4-BE49-F238E27FC236}">
                    <a16:creationId xmlns:a16="http://schemas.microsoft.com/office/drawing/2014/main" id="{87815CAF-17E7-9FD5-A4B1-05BB7205DFC8}"/>
                  </a:ext>
                </a:extLst>
              </p:cNvPr>
              <p:cNvSpPr/>
              <p:nvPr/>
            </p:nvSpPr>
            <p:spPr>
              <a:xfrm>
                <a:off x="0" y="0"/>
                <a:ext cx="1335726" cy="414895"/>
              </a:xfrm>
              <a:custGeom>
                <a:avLst/>
                <a:gdLst/>
                <a:ahLst/>
                <a:cxnLst/>
                <a:rect l="l" t="t" r="r" b="b"/>
                <a:pathLst>
                  <a:path w="1335726" h="414895">
                    <a:moveTo>
                      <a:pt x="18318" y="0"/>
                    </a:moveTo>
                    <a:lnTo>
                      <a:pt x="1317408" y="0"/>
                    </a:lnTo>
                    <a:cubicBezTo>
                      <a:pt x="1327525" y="0"/>
                      <a:pt x="1335726" y="8201"/>
                      <a:pt x="1335726" y="18318"/>
                    </a:cubicBezTo>
                    <a:lnTo>
                      <a:pt x="1335726" y="396577"/>
                    </a:lnTo>
                    <a:cubicBezTo>
                      <a:pt x="1335726" y="406694"/>
                      <a:pt x="1327525" y="414895"/>
                      <a:pt x="1317408" y="414895"/>
                    </a:cubicBezTo>
                    <a:lnTo>
                      <a:pt x="18318" y="414895"/>
                    </a:lnTo>
                    <a:cubicBezTo>
                      <a:pt x="8201" y="414895"/>
                      <a:pt x="0" y="406694"/>
                      <a:pt x="0" y="396577"/>
                    </a:cubicBezTo>
                    <a:lnTo>
                      <a:pt x="0" y="18318"/>
                    </a:lnTo>
                    <a:cubicBezTo>
                      <a:pt x="0" y="8201"/>
                      <a:pt x="8201" y="0"/>
                      <a:pt x="183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TextBox 17">
                <a:extLst>
                  <a:ext uri="{FF2B5EF4-FFF2-40B4-BE49-F238E27FC236}">
                    <a16:creationId xmlns:a16="http://schemas.microsoft.com/office/drawing/2014/main" id="{13688885-B5E6-C1F9-5188-65A7087BBF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35726" cy="462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31" name="TextBox 18">
              <a:extLst>
                <a:ext uri="{FF2B5EF4-FFF2-40B4-BE49-F238E27FC236}">
                  <a16:creationId xmlns:a16="http://schemas.microsoft.com/office/drawing/2014/main" id="{14E76483-C071-E7B3-123C-A5E77CB79DFA}"/>
                </a:ext>
              </a:extLst>
            </p:cNvPr>
            <p:cNvSpPr txBox="1"/>
            <p:nvPr/>
          </p:nvSpPr>
          <p:spPr>
            <a:xfrm>
              <a:off x="4409583" y="5117385"/>
              <a:ext cx="4125315" cy="573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/>
                <a:t>Implement telecom API integration and caller identity lookup.</a:t>
              </a:r>
              <a:endParaRPr lang="en-US" sz="1599" u="none" strike="noStrike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"/>
              </a:endParaRPr>
            </a:p>
          </p:txBody>
        </p:sp>
        <p:sp>
          <p:nvSpPr>
            <p:cNvPr id="132" name="TextBox 19">
              <a:extLst>
                <a:ext uri="{FF2B5EF4-FFF2-40B4-BE49-F238E27FC236}">
                  <a16:creationId xmlns:a16="http://schemas.microsoft.com/office/drawing/2014/main" id="{78170D81-4957-1AA1-4424-8EB1D101E5B6}"/>
                </a:ext>
              </a:extLst>
            </p:cNvPr>
            <p:cNvSpPr txBox="1"/>
            <p:nvPr/>
          </p:nvSpPr>
          <p:spPr>
            <a:xfrm>
              <a:off x="4409583" y="4639230"/>
              <a:ext cx="4125315" cy="315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Caller ID Verification Setup</a:t>
              </a:r>
            </a:p>
          </p:txBody>
        </p:sp>
        <p:grpSp>
          <p:nvGrpSpPr>
            <p:cNvPr id="133" name="Group 20">
              <a:extLst>
                <a:ext uri="{FF2B5EF4-FFF2-40B4-BE49-F238E27FC236}">
                  <a16:creationId xmlns:a16="http://schemas.microsoft.com/office/drawing/2014/main" id="{62997064-CDBE-0F33-7934-68D051791BE8}"/>
                </a:ext>
              </a:extLst>
            </p:cNvPr>
            <p:cNvGrpSpPr/>
            <p:nvPr/>
          </p:nvGrpSpPr>
          <p:grpSpPr>
            <a:xfrm>
              <a:off x="3841199" y="6136440"/>
              <a:ext cx="5071585" cy="1575305"/>
              <a:chOff x="0" y="0"/>
              <a:chExt cx="1335726" cy="414895"/>
            </a:xfrm>
          </p:grpSpPr>
          <p:sp>
            <p:nvSpPr>
              <p:cNvPr id="134" name="Freeform 21">
                <a:extLst>
                  <a:ext uri="{FF2B5EF4-FFF2-40B4-BE49-F238E27FC236}">
                    <a16:creationId xmlns:a16="http://schemas.microsoft.com/office/drawing/2014/main" id="{A8CE88AB-04ED-2A4E-A06A-659FB1E52D78}"/>
                  </a:ext>
                </a:extLst>
              </p:cNvPr>
              <p:cNvSpPr/>
              <p:nvPr/>
            </p:nvSpPr>
            <p:spPr>
              <a:xfrm>
                <a:off x="0" y="0"/>
                <a:ext cx="1335726" cy="414895"/>
              </a:xfrm>
              <a:custGeom>
                <a:avLst/>
                <a:gdLst/>
                <a:ahLst/>
                <a:cxnLst/>
                <a:rect l="l" t="t" r="r" b="b"/>
                <a:pathLst>
                  <a:path w="1335726" h="414895">
                    <a:moveTo>
                      <a:pt x="18318" y="0"/>
                    </a:moveTo>
                    <a:lnTo>
                      <a:pt x="1317408" y="0"/>
                    </a:lnTo>
                    <a:cubicBezTo>
                      <a:pt x="1327525" y="0"/>
                      <a:pt x="1335726" y="8201"/>
                      <a:pt x="1335726" y="18318"/>
                    </a:cubicBezTo>
                    <a:lnTo>
                      <a:pt x="1335726" y="396577"/>
                    </a:lnTo>
                    <a:cubicBezTo>
                      <a:pt x="1335726" y="406694"/>
                      <a:pt x="1327525" y="414895"/>
                      <a:pt x="1317408" y="414895"/>
                    </a:cubicBezTo>
                    <a:lnTo>
                      <a:pt x="18318" y="414895"/>
                    </a:lnTo>
                    <a:cubicBezTo>
                      <a:pt x="8201" y="414895"/>
                      <a:pt x="0" y="406694"/>
                      <a:pt x="0" y="396577"/>
                    </a:cubicBezTo>
                    <a:lnTo>
                      <a:pt x="0" y="18318"/>
                    </a:lnTo>
                    <a:cubicBezTo>
                      <a:pt x="0" y="8201"/>
                      <a:pt x="8201" y="0"/>
                      <a:pt x="183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TextBox 22">
                <a:extLst>
                  <a:ext uri="{FF2B5EF4-FFF2-40B4-BE49-F238E27FC236}">
                    <a16:creationId xmlns:a16="http://schemas.microsoft.com/office/drawing/2014/main" id="{FC716CAD-F228-056B-3205-5C40426129B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35726" cy="462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36" name="TextBox 23">
              <a:extLst>
                <a:ext uri="{FF2B5EF4-FFF2-40B4-BE49-F238E27FC236}">
                  <a16:creationId xmlns:a16="http://schemas.microsoft.com/office/drawing/2014/main" id="{35E3D1F0-B1BE-BA07-77EF-39C5A0474F6D}"/>
                </a:ext>
              </a:extLst>
            </p:cNvPr>
            <p:cNvSpPr txBox="1"/>
            <p:nvPr/>
          </p:nvSpPr>
          <p:spPr>
            <a:xfrm>
              <a:off x="4409583" y="6869165"/>
              <a:ext cx="4125315" cy="573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/>
                <a:t>Rule design, scam dataset collection, and preprocessing.</a:t>
              </a:r>
              <a:endParaRPr lang="en-US" sz="1599" u="none" strike="noStrike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"/>
              </a:endParaRPr>
            </a:p>
          </p:txBody>
        </p:sp>
        <p:sp>
          <p:nvSpPr>
            <p:cNvPr id="137" name="TextBox 24">
              <a:extLst>
                <a:ext uri="{FF2B5EF4-FFF2-40B4-BE49-F238E27FC236}">
                  <a16:creationId xmlns:a16="http://schemas.microsoft.com/office/drawing/2014/main" id="{839BB718-4FFC-601C-1B00-6F68B4C99E15}"/>
                </a:ext>
              </a:extLst>
            </p:cNvPr>
            <p:cNvSpPr txBox="1"/>
            <p:nvPr/>
          </p:nvSpPr>
          <p:spPr>
            <a:xfrm>
              <a:off x="4409583" y="6391011"/>
              <a:ext cx="4125315" cy="315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Fraud Detection Foundation</a:t>
              </a:r>
            </a:p>
          </p:txBody>
        </p:sp>
        <p:grpSp>
          <p:nvGrpSpPr>
            <p:cNvPr id="138" name="Group 25">
              <a:extLst>
                <a:ext uri="{FF2B5EF4-FFF2-40B4-BE49-F238E27FC236}">
                  <a16:creationId xmlns:a16="http://schemas.microsoft.com/office/drawing/2014/main" id="{7AA9E825-EBD0-891D-A350-73624F23D314}"/>
                </a:ext>
              </a:extLst>
            </p:cNvPr>
            <p:cNvGrpSpPr/>
            <p:nvPr/>
          </p:nvGrpSpPr>
          <p:grpSpPr>
            <a:xfrm>
              <a:off x="3841199" y="7888221"/>
              <a:ext cx="5071585" cy="1575305"/>
              <a:chOff x="0" y="0"/>
              <a:chExt cx="1335726" cy="414895"/>
            </a:xfrm>
          </p:grpSpPr>
          <p:sp>
            <p:nvSpPr>
              <p:cNvPr id="139" name="Freeform 26">
                <a:extLst>
                  <a:ext uri="{FF2B5EF4-FFF2-40B4-BE49-F238E27FC236}">
                    <a16:creationId xmlns:a16="http://schemas.microsoft.com/office/drawing/2014/main" id="{835D2878-992A-AA1B-C986-DF44B849B12A}"/>
                  </a:ext>
                </a:extLst>
              </p:cNvPr>
              <p:cNvSpPr/>
              <p:nvPr/>
            </p:nvSpPr>
            <p:spPr>
              <a:xfrm>
                <a:off x="0" y="0"/>
                <a:ext cx="1335726" cy="414895"/>
              </a:xfrm>
              <a:custGeom>
                <a:avLst/>
                <a:gdLst/>
                <a:ahLst/>
                <a:cxnLst/>
                <a:rect l="l" t="t" r="r" b="b"/>
                <a:pathLst>
                  <a:path w="1335726" h="414895">
                    <a:moveTo>
                      <a:pt x="18318" y="0"/>
                    </a:moveTo>
                    <a:lnTo>
                      <a:pt x="1317408" y="0"/>
                    </a:lnTo>
                    <a:cubicBezTo>
                      <a:pt x="1327525" y="0"/>
                      <a:pt x="1335726" y="8201"/>
                      <a:pt x="1335726" y="18318"/>
                    </a:cubicBezTo>
                    <a:lnTo>
                      <a:pt x="1335726" y="396577"/>
                    </a:lnTo>
                    <a:cubicBezTo>
                      <a:pt x="1335726" y="406694"/>
                      <a:pt x="1327525" y="414895"/>
                      <a:pt x="1317408" y="414895"/>
                    </a:cubicBezTo>
                    <a:lnTo>
                      <a:pt x="18318" y="414895"/>
                    </a:lnTo>
                    <a:cubicBezTo>
                      <a:pt x="8201" y="414895"/>
                      <a:pt x="0" y="406694"/>
                      <a:pt x="0" y="396577"/>
                    </a:cubicBezTo>
                    <a:lnTo>
                      <a:pt x="0" y="18318"/>
                    </a:lnTo>
                    <a:cubicBezTo>
                      <a:pt x="0" y="8201"/>
                      <a:pt x="8201" y="0"/>
                      <a:pt x="183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TextBox 27">
                <a:extLst>
                  <a:ext uri="{FF2B5EF4-FFF2-40B4-BE49-F238E27FC236}">
                    <a16:creationId xmlns:a16="http://schemas.microsoft.com/office/drawing/2014/main" id="{28AF1E6C-6F7E-5564-B9D8-48D939D9502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35726" cy="462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41" name="TextBox 28">
              <a:extLst>
                <a:ext uri="{FF2B5EF4-FFF2-40B4-BE49-F238E27FC236}">
                  <a16:creationId xmlns:a16="http://schemas.microsoft.com/office/drawing/2014/main" id="{73A92D32-B73A-F533-A251-81C677AFDD0C}"/>
                </a:ext>
              </a:extLst>
            </p:cNvPr>
            <p:cNvSpPr txBox="1"/>
            <p:nvPr/>
          </p:nvSpPr>
          <p:spPr>
            <a:xfrm>
              <a:off x="4409583" y="8620946"/>
              <a:ext cx="4125315" cy="573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/>
                <a:t>Build core UI + integrate caller ID and fraud detection basics.</a:t>
              </a:r>
              <a:endParaRPr lang="en-US" sz="1599" u="none" strike="noStrike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"/>
              </a:endParaRPr>
            </a:p>
          </p:txBody>
        </p:sp>
        <p:sp>
          <p:nvSpPr>
            <p:cNvPr id="142" name="TextBox 29">
              <a:extLst>
                <a:ext uri="{FF2B5EF4-FFF2-40B4-BE49-F238E27FC236}">
                  <a16:creationId xmlns:a16="http://schemas.microsoft.com/office/drawing/2014/main" id="{5DCCA24C-5627-F9CA-FD00-10B1A731B7CC}"/>
                </a:ext>
              </a:extLst>
            </p:cNvPr>
            <p:cNvSpPr txBox="1"/>
            <p:nvPr/>
          </p:nvSpPr>
          <p:spPr>
            <a:xfrm>
              <a:off x="4409583" y="8142791"/>
              <a:ext cx="4125315" cy="315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Mobile App Development Prototype</a:t>
              </a:r>
            </a:p>
          </p:txBody>
        </p:sp>
        <p:sp>
          <p:nvSpPr>
            <p:cNvPr id="143" name="Freeform 30">
              <a:extLst>
                <a:ext uri="{FF2B5EF4-FFF2-40B4-BE49-F238E27FC236}">
                  <a16:creationId xmlns:a16="http://schemas.microsoft.com/office/drawing/2014/main" id="{CADFFED2-779E-8CD6-F051-DA73722FCBC7}"/>
                </a:ext>
              </a:extLst>
            </p:cNvPr>
            <p:cNvSpPr/>
            <p:nvPr/>
          </p:nvSpPr>
          <p:spPr>
            <a:xfrm rot="5400000" flipV="1">
              <a:off x="2142976" y="7691970"/>
              <a:ext cx="1929130" cy="1851965"/>
            </a:xfrm>
            <a:custGeom>
              <a:avLst/>
              <a:gdLst/>
              <a:ahLst/>
              <a:cxnLst/>
              <a:rect l="l" t="t" r="r" b="b"/>
              <a:pathLst>
                <a:path w="1929130" h="1851965">
                  <a:moveTo>
                    <a:pt x="0" y="1851965"/>
                  </a:moveTo>
                  <a:lnTo>
                    <a:pt x="1929129" y="1851965"/>
                  </a:lnTo>
                  <a:lnTo>
                    <a:pt x="1929129" y="0"/>
                  </a:lnTo>
                  <a:lnTo>
                    <a:pt x="0" y="0"/>
                  </a:lnTo>
                  <a:lnTo>
                    <a:pt x="0" y="1851965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" name="Group 31">
              <a:extLst>
                <a:ext uri="{FF2B5EF4-FFF2-40B4-BE49-F238E27FC236}">
                  <a16:creationId xmlns:a16="http://schemas.microsoft.com/office/drawing/2014/main" id="{0C884866-2AD4-B342-B8A0-D7844A329D1B}"/>
                </a:ext>
              </a:extLst>
            </p:cNvPr>
            <p:cNvGrpSpPr/>
            <p:nvPr/>
          </p:nvGrpSpPr>
          <p:grpSpPr>
            <a:xfrm>
              <a:off x="11034857" y="2632879"/>
              <a:ext cx="5071585" cy="1575305"/>
              <a:chOff x="0" y="0"/>
              <a:chExt cx="1335726" cy="414895"/>
            </a:xfrm>
          </p:grpSpPr>
          <p:sp>
            <p:nvSpPr>
              <p:cNvPr id="145" name="Freeform 32">
                <a:extLst>
                  <a:ext uri="{FF2B5EF4-FFF2-40B4-BE49-F238E27FC236}">
                    <a16:creationId xmlns:a16="http://schemas.microsoft.com/office/drawing/2014/main" id="{B6FCE102-F03E-2FE1-F49F-ACBE2D2EEB64}"/>
                  </a:ext>
                </a:extLst>
              </p:cNvPr>
              <p:cNvSpPr/>
              <p:nvPr/>
            </p:nvSpPr>
            <p:spPr>
              <a:xfrm>
                <a:off x="0" y="0"/>
                <a:ext cx="1335726" cy="414895"/>
              </a:xfrm>
              <a:custGeom>
                <a:avLst/>
                <a:gdLst/>
                <a:ahLst/>
                <a:cxnLst/>
                <a:rect l="l" t="t" r="r" b="b"/>
                <a:pathLst>
                  <a:path w="1335726" h="414895">
                    <a:moveTo>
                      <a:pt x="18318" y="0"/>
                    </a:moveTo>
                    <a:lnTo>
                      <a:pt x="1317408" y="0"/>
                    </a:lnTo>
                    <a:cubicBezTo>
                      <a:pt x="1327525" y="0"/>
                      <a:pt x="1335726" y="8201"/>
                      <a:pt x="1335726" y="18318"/>
                    </a:cubicBezTo>
                    <a:lnTo>
                      <a:pt x="1335726" y="396577"/>
                    </a:lnTo>
                    <a:cubicBezTo>
                      <a:pt x="1335726" y="406694"/>
                      <a:pt x="1327525" y="414895"/>
                      <a:pt x="1317408" y="414895"/>
                    </a:cubicBezTo>
                    <a:lnTo>
                      <a:pt x="18318" y="414895"/>
                    </a:lnTo>
                    <a:cubicBezTo>
                      <a:pt x="8201" y="414895"/>
                      <a:pt x="0" y="406694"/>
                      <a:pt x="0" y="396577"/>
                    </a:cubicBezTo>
                    <a:lnTo>
                      <a:pt x="0" y="18318"/>
                    </a:lnTo>
                    <a:cubicBezTo>
                      <a:pt x="0" y="8201"/>
                      <a:pt x="8201" y="0"/>
                      <a:pt x="183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TextBox 33">
                <a:extLst>
                  <a:ext uri="{FF2B5EF4-FFF2-40B4-BE49-F238E27FC236}">
                    <a16:creationId xmlns:a16="http://schemas.microsoft.com/office/drawing/2014/main" id="{0CC9C011-443E-19FD-744A-DAC4A46903E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35726" cy="462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47" name="TextBox 34">
              <a:extLst>
                <a:ext uri="{FF2B5EF4-FFF2-40B4-BE49-F238E27FC236}">
                  <a16:creationId xmlns:a16="http://schemas.microsoft.com/office/drawing/2014/main" id="{2FB43CC6-8418-157A-9665-7C839F98AD35}"/>
                </a:ext>
              </a:extLst>
            </p:cNvPr>
            <p:cNvSpPr txBox="1"/>
            <p:nvPr/>
          </p:nvSpPr>
          <p:spPr>
            <a:xfrm>
              <a:off x="11603242" y="3365604"/>
              <a:ext cx="4125315" cy="573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/>
                <a:t>Train model for scam detection using collected datasets and run validation tests.</a:t>
              </a:r>
              <a:endParaRPr lang="en-US" sz="1599" u="none" strike="noStrike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"/>
              </a:endParaRPr>
            </a:p>
          </p:txBody>
        </p:sp>
        <p:sp>
          <p:nvSpPr>
            <p:cNvPr id="148" name="TextBox 35">
              <a:extLst>
                <a:ext uri="{FF2B5EF4-FFF2-40B4-BE49-F238E27FC236}">
                  <a16:creationId xmlns:a16="http://schemas.microsoft.com/office/drawing/2014/main" id="{238C0971-EE43-D9BC-4936-167BC18E3A26}"/>
                </a:ext>
              </a:extLst>
            </p:cNvPr>
            <p:cNvSpPr txBox="1"/>
            <p:nvPr/>
          </p:nvSpPr>
          <p:spPr>
            <a:xfrm>
              <a:off x="11603242" y="2887450"/>
              <a:ext cx="4125315" cy="315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AI/ML Model Training &amp; Validation</a:t>
              </a:r>
            </a:p>
          </p:txBody>
        </p:sp>
        <p:grpSp>
          <p:nvGrpSpPr>
            <p:cNvPr id="149" name="Group 36">
              <a:extLst>
                <a:ext uri="{FF2B5EF4-FFF2-40B4-BE49-F238E27FC236}">
                  <a16:creationId xmlns:a16="http://schemas.microsoft.com/office/drawing/2014/main" id="{0D4F148F-0343-B3A7-3851-FEE813C6A0A9}"/>
                </a:ext>
              </a:extLst>
            </p:cNvPr>
            <p:cNvGrpSpPr/>
            <p:nvPr/>
          </p:nvGrpSpPr>
          <p:grpSpPr>
            <a:xfrm>
              <a:off x="11034857" y="4384660"/>
              <a:ext cx="5071585" cy="1575305"/>
              <a:chOff x="0" y="0"/>
              <a:chExt cx="1335726" cy="414895"/>
            </a:xfrm>
          </p:grpSpPr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47BDF087-50CC-B398-E395-203889705D4C}"/>
                  </a:ext>
                </a:extLst>
              </p:cNvPr>
              <p:cNvSpPr/>
              <p:nvPr/>
            </p:nvSpPr>
            <p:spPr>
              <a:xfrm>
                <a:off x="0" y="0"/>
                <a:ext cx="1335726" cy="414895"/>
              </a:xfrm>
              <a:custGeom>
                <a:avLst/>
                <a:gdLst/>
                <a:ahLst/>
                <a:cxnLst/>
                <a:rect l="l" t="t" r="r" b="b"/>
                <a:pathLst>
                  <a:path w="1335726" h="414895">
                    <a:moveTo>
                      <a:pt x="18318" y="0"/>
                    </a:moveTo>
                    <a:lnTo>
                      <a:pt x="1317408" y="0"/>
                    </a:lnTo>
                    <a:cubicBezTo>
                      <a:pt x="1327525" y="0"/>
                      <a:pt x="1335726" y="8201"/>
                      <a:pt x="1335726" y="18318"/>
                    </a:cubicBezTo>
                    <a:lnTo>
                      <a:pt x="1335726" y="396577"/>
                    </a:lnTo>
                    <a:cubicBezTo>
                      <a:pt x="1335726" y="406694"/>
                      <a:pt x="1327525" y="414895"/>
                      <a:pt x="1317408" y="414895"/>
                    </a:cubicBezTo>
                    <a:lnTo>
                      <a:pt x="18318" y="414895"/>
                    </a:lnTo>
                    <a:cubicBezTo>
                      <a:pt x="8201" y="414895"/>
                      <a:pt x="0" y="406694"/>
                      <a:pt x="0" y="396577"/>
                    </a:cubicBezTo>
                    <a:lnTo>
                      <a:pt x="0" y="18318"/>
                    </a:lnTo>
                    <a:cubicBezTo>
                      <a:pt x="0" y="8201"/>
                      <a:pt x="8201" y="0"/>
                      <a:pt x="183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TextBox 38">
                <a:extLst>
                  <a:ext uri="{FF2B5EF4-FFF2-40B4-BE49-F238E27FC236}">
                    <a16:creationId xmlns:a16="http://schemas.microsoft.com/office/drawing/2014/main" id="{C2F6CC2F-36E9-12D5-7FD3-4FF9D84C70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35726" cy="462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52" name="TextBox 39">
              <a:extLst>
                <a:ext uri="{FF2B5EF4-FFF2-40B4-BE49-F238E27FC236}">
                  <a16:creationId xmlns:a16="http://schemas.microsoft.com/office/drawing/2014/main" id="{854BEEF2-DD08-4749-B307-AD6D3C0D84FB}"/>
                </a:ext>
              </a:extLst>
            </p:cNvPr>
            <p:cNvSpPr txBox="1"/>
            <p:nvPr/>
          </p:nvSpPr>
          <p:spPr>
            <a:xfrm>
              <a:off x="11603242" y="5117385"/>
              <a:ext cx="4125315" cy="573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/>
                <a:t>Integrate ML model, backend APIs, and ensure app–server communication.</a:t>
              </a:r>
              <a:endParaRPr lang="en-US" sz="1599" u="none" strike="noStrike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"/>
              </a:endParaRPr>
            </a:p>
          </p:txBody>
        </p:sp>
        <p:sp>
          <p:nvSpPr>
            <p:cNvPr id="153" name="TextBox 40">
              <a:extLst>
                <a:ext uri="{FF2B5EF4-FFF2-40B4-BE49-F238E27FC236}">
                  <a16:creationId xmlns:a16="http://schemas.microsoft.com/office/drawing/2014/main" id="{DE01549F-3DC3-8996-4303-B2787B531C90}"/>
                </a:ext>
              </a:extLst>
            </p:cNvPr>
            <p:cNvSpPr txBox="1"/>
            <p:nvPr/>
          </p:nvSpPr>
          <p:spPr>
            <a:xfrm>
              <a:off x="11603242" y="4639230"/>
              <a:ext cx="4125315" cy="315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Backend &amp; App Integration</a:t>
              </a:r>
              <a:endParaRPr lang="en-US" sz="1800" b="1" dirty="0">
                <a:solidFill>
                  <a:srgbClr val="2C2FC8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 Bold"/>
              </a:endParaRPr>
            </a:p>
          </p:txBody>
        </p:sp>
        <p:grpSp>
          <p:nvGrpSpPr>
            <p:cNvPr id="154" name="Group 41">
              <a:extLst>
                <a:ext uri="{FF2B5EF4-FFF2-40B4-BE49-F238E27FC236}">
                  <a16:creationId xmlns:a16="http://schemas.microsoft.com/office/drawing/2014/main" id="{503E8E95-6B56-96EF-D93D-904DCC12C99D}"/>
                </a:ext>
              </a:extLst>
            </p:cNvPr>
            <p:cNvGrpSpPr/>
            <p:nvPr/>
          </p:nvGrpSpPr>
          <p:grpSpPr>
            <a:xfrm>
              <a:off x="11034857" y="6136440"/>
              <a:ext cx="5071585" cy="1575305"/>
              <a:chOff x="0" y="0"/>
              <a:chExt cx="1335726" cy="414895"/>
            </a:xfrm>
          </p:grpSpPr>
          <p:sp>
            <p:nvSpPr>
              <p:cNvPr id="155" name="Freeform 42">
                <a:extLst>
                  <a:ext uri="{FF2B5EF4-FFF2-40B4-BE49-F238E27FC236}">
                    <a16:creationId xmlns:a16="http://schemas.microsoft.com/office/drawing/2014/main" id="{B7B2C777-A909-8AF7-2C58-EA67DB97563D}"/>
                  </a:ext>
                </a:extLst>
              </p:cNvPr>
              <p:cNvSpPr/>
              <p:nvPr/>
            </p:nvSpPr>
            <p:spPr>
              <a:xfrm>
                <a:off x="0" y="0"/>
                <a:ext cx="1335726" cy="414895"/>
              </a:xfrm>
              <a:custGeom>
                <a:avLst/>
                <a:gdLst/>
                <a:ahLst/>
                <a:cxnLst/>
                <a:rect l="l" t="t" r="r" b="b"/>
                <a:pathLst>
                  <a:path w="1335726" h="414895">
                    <a:moveTo>
                      <a:pt x="18318" y="0"/>
                    </a:moveTo>
                    <a:lnTo>
                      <a:pt x="1317408" y="0"/>
                    </a:lnTo>
                    <a:cubicBezTo>
                      <a:pt x="1327525" y="0"/>
                      <a:pt x="1335726" y="8201"/>
                      <a:pt x="1335726" y="18318"/>
                    </a:cubicBezTo>
                    <a:lnTo>
                      <a:pt x="1335726" y="396577"/>
                    </a:lnTo>
                    <a:cubicBezTo>
                      <a:pt x="1335726" y="406694"/>
                      <a:pt x="1327525" y="414895"/>
                      <a:pt x="1317408" y="414895"/>
                    </a:cubicBezTo>
                    <a:lnTo>
                      <a:pt x="18318" y="414895"/>
                    </a:lnTo>
                    <a:cubicBezTo>
                      <a:pt x="8201" y="414895"/>
                      <a:pt x="0" y="406694"/>
                      <a:pt x="0" y="396577"/>
                    </a:cubicBezTo>
                    <a:lnTo>
                      <a:pt x="0" y="18318"/>
                    </a:lnTo>
                    <a:cubicBezTo>
                      <a:pt x="0" y="8201"/>
                      <a:pt x="8201" y="0"/>
                      <a:pt x="183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TextBox 43">
                <a:extLst>
                  <a:ext uri="{FF2B5EF4-FFF2-40B4-BE49-F238E27FC236}">
                    <a16:creationId xmlns:a16="http://schemas.microsoft.com/office/drawing/2014/main" id="{D1FDE1BA-32B0-60DA-6179-B08CA7C386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35726" cy="462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57" name="TextBox 44">
              <a:extLst>
                <a:ext uri="{FF2B5EF4-FFF2-40B4-BE49-F238E27FC236}">
                  <a16:creationId xmlns:a16="http://schemas.microsoft.com/office/drawing/2014/main" id="{6BF3CA09-A396-A5D7-201E-1B67B0D22359}"/>
                </a:ext>
              </a:extLst>
            </p:cNvPr>
            <p:cNvSpPr txBox="1"/>
            <p:nvPr/>
          </p:nvSpPr>
          <p:spPr>
            <a:xfrm>
              <a:off x="11603242" y="6869165"/>
              <a:ext cx="4125315" cy="868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/>
                <a:t>Implement user alerts, conduct beta testing with telecom partner, and develop reporting/analytics.</a:t>
              </a:r>
              <a:endParaRPr lang="en-US" sz="1599" u="none" strike="noStrike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"/>
              </a:endParaRPr>
            </a:p>
          </p:txBody>
        </p:sp>
        <p:sp>
          <p:nvSpPr>
            <p:cNvPr id="158" name="TextBox 45">
              <a:extLst>
                <a:ext uri="{FF2B5EF4-FFF2-40B4-BE49-F238E27FC236}">
                  <a16:creationId xmlns:a16="http://schemas.microsoft.com/office/drawing/2014/main" id="{18C3540B-B93E-EF59-3094-C8F2CAC5D0E5}"/>
                </a:ext>
              </a:extLst>
            </p:cNvPr>
            <p:cNvSpPr txBox="1"/>
            <p:nvPr/>
          </p:nvSpPr>
          <p:spPr>
            <a:xfrm>
              <a:off x="11603242" y="6391011"/>
              <a:ext cx="4125315" cy="315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Alerts, Testing &amp; Analytics</a:t>
              </a:r>
            </a:p>
          </p:txBody>
        </p:sp>
        <p:grpSp>
          <p:nvGrpSpPr>
            <p:cNvPr id="159" name="Group 46">
              <a:extLst>
                <a:ext uri="{FF2B5EF4-FFF2-40B4-BE49-F238E27FC236}">
                  <a16:creationId xmlns:a16="http://schemas.microsoft.com/office/drawing/2014/main" id="{ED9DB6B0-8E1F-1BDC-64CA-F646DF71CC93}"/>
                </a:ext>
              </a:extLst>
            </p:cNvPr>
            <p:cNvGrpSpPr/>
            <p:nvPr/>
          </p:nvGrpSpPr>
          <p:grpSpPr>
            <a:xfrm>
              <a:off x="11034857" y="7888221"/>
              <a:ext cx="5071585" cy="1575305"/>
              <a:chOff x="0" y="0"/>
              <a:chExt cx="1335726" cy="414895"/>
            </a:xfrm>
          </p:grpSpPr>
          <p:sp>
            <p:nvSpPr>
              <p:cNvPr id="160" name="Freeform 47">
                <a:extLst>
                  <a:ext uri="{FF2B5EF4-FFF2-40B4-BE49-F238E27FC236}">
                    <a16:creationId xmlns:a16="http://schemas.microsoft.com/office/drawing/2014/main" id="{13FC6691-4F19-E445-1CC3-D4E67B3B33C3}"/>
                  </a:ext>
                </a:extLst>
              </p:cNvPr>
              <p:cNvSpPr/>
              <p:nvPr/>
            </p:nvSpPr>
            <p:spPr>
              <a:xfrm>
                <a:off x="0" y="0"/>
                <a:ext cx="1335726" cy="414895"/>
              </a:xfrm>
              <a:custGeom>
                <a:avLst/>
                <a:gdLst/>
                <a:ahLst/>
                <a:cxnLst/>
                <a:rect l="l" t="t" r="r" b="b"/>
                <a:pathLst>
                  <a:path w="1335726" h="414895">
                    <a:moveTo>
                      <a:pt x="18318" y="0"/>
                    </a:moveTo>
                    <a:lnTo>
                      <a:pt x="1317408" y="0"/>
                    </a:lnTo>
                    <a:cubicBezTo>
                      <a:pt x="1327525" y="0"/>
                      <a:pt x="1335726" y="8201"/>
                      <a:pt x="1335726" y="18318"/>
                    </a:cubicBezTo>
                    <a:lnTo>
                      <a:pt x="1335726" y="396577"/>
                    </a:lnTo>
                    <a:cubicBezTo>
                      <a:pt x="1335726" y="406694"/>
                      <a:pt x="1327525" y="414895"/>
                      <a:pt x="1317408" y="414895"/>
                    </a:cubicBezTo>
                    <a:lnTo>
                      <a:pt x="18318" y="414895"/>
                    </a:lnTo>
                    <a:cubicBezTo>
                      <a:pt x="8201" y="414895"/>
                      <a:pt x="0" y="406694"/>
                      <a:pt x="0" y="396577"/>
                    </a:cubicBezTo>
                    <a:lnTo>
                      <a:pt x="0" y="18318"/>
                    </a:lnTo>
                    <a:cubicBezTo>
                      <a:pt x="0" y="8201"/>
                      <a:pt x="8201" y="0"/>
                      <a:pt x="183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TextBox 48">
                <a:extLst>
                  <a:ext uri="{FF2B5EF4-FFF2-40B4-BE49-F238E27FC236}">
                    <a16:creationId xmlns:a16="http://schemas.microsoft.com/office/drawing/2014/main" id="{A84FE335-4711-F75F-7144-46F13C383B5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35726" cy="4625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62" name="TextBox 49">
              <a:extLst>
                <a:ext uri="{FF2B5EF4-FFF2-40B4-BE49-F238E27FC236}">
                  <a16:creationId xmlns:a16="http://schemas.microsoft.com/office/drawing/2014/main" id="{25A2F897-8FB8-F155-DF74-FF81630A6A4E}"/>
                </a:ext>
              </a:extLst>
            </p:cNvPr>
            <p:cNvSpPr txBox="1"/>
            <p:nvPr/>
          </p:nvSpPr>
          <p:spPr>
            <a:xfrm>
              <a:off x="11603242" y="8620946"/>
              <a:ext cx="4125315" cy="573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/>
                <a:t>Performance scaling, full deployment, lessons learned, and project wrap-up.</a:t>
              </a:r>
              <a:endParaRPr lang="en-US" sz="1599" u="none" strike="noStrike" dirty="0">
                <a:solidFill>
                  <a:srgbClr val="000000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"/>
              </a:endParaRPr>
            </a:p>
          </p:txBody>
        </p:sp>
        <p:sp>
          <p:nvSpPr>
            <p:cNvPr id="163" name="TextBox 50">
              <a:extLst>
                <a:ext uri="{FF2B5EF4-FFF2-40B4-BE49-F238E27FC236}">
                  <a16:creationId xmlns:a16="http://schemas.microsoft.com/office/drawing/2014/main" id="{2D88BDF7-8DED-2858-5F20-43273BAC27E9}"/>
                </a:ext>
              </a:extLst>
            </p:cNvPr>
            <p:cNvSpPr txBox="1"/>
            <p:nvPr/>
          </p:nvSpPr>
          <p:spPr>
            <a:xfrm>
              <a:off x="11541526" y="8173813"/>
              <a:ext cx="5389358" cy="315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2C2FC8"/>
                  </a:solidFill>
                  <a:ea typeface="Calibri Light" panose="020F0302020204030204" pitchFamily="34" charset="0"/>
                  <a:cs typeface="Calibri Light" panose="020F0302020204030204" pitchFamily="34" charset="0"/>
                  <a:sym typeface="TT Hoves Bold"/>
                </a:rPr>
                <a:t>Scaling, Development &amp; Project Closure</a:t>
              </a:r>
            </a:p>
          </p:txBody>
        </p:sp>
        <p:sp>
          <p:nvSpPr>
            <p:cNvPr id="164" name="Freeform 51">
              <a:extLst>
                <a:ext uri="{FF2B5EF4-FFF2-40B4-BE49-F238E27FC236}">
                  <a16:creationId xmlns:a16="http://schemas.microsoft.com/office/drawing/2014/main" id="{1A29BC4B-4063-F63B-FC2F-BC8F0273C776}"/>
                </a:ext>
              </a:extLst>
            </p:cNvPr>
            <p:cNvSpPr/>
            <p:nvPr/>
          </p:nvSpPr>
          <p:spPr>
            <a:xfrm rot="5400000" flipV="1">
              <a:off x="9331036" y="7691970"/>
              <a:ext cx="1929130" cy="1851965"/>
            </a:xfrm>
            <a:custGeom>
              <a:avLst/>
              <a:gdLst/>
              <a:ahLst/>
              <a:cxnLst/>
              <a:rect l="l" t="t" r="r" b="b"/>
              <a:pathLst>
                <a:path w="1929130" h="1851965">
                  <a:moveTo>
                    <a:pt x="0" y="1851965"/>
                  </a:moveTo>
                  <a:lnTo>
                    <a:pt x="1929130" y="1851965"/>
                  </a:lnTo>
                  <a:lnTo>
                    <a:pt x="1929130" y="0"/>
                  </a:lnTo>
                  <a:lnTo>
                    <a:pt x="0" y="0"/>
                  </a:lnTo>
                  <a:lnTo>
                    <a:pt x="0" y="1851965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52">
              <a:extLst>
                <a:ext uri="{FF2B5EF4-FFF2-40B4-BE49-F238E27FC236}">
                  <a16:creationId xmlns:a16="http://schemas.microsoft.com/office/drawing/2014/main" id="{9D6365DA-6B9B-5D37-1E57-CB0EB70B260C}"/>
                </a:ext>
              </a:extLst>
            </p:cNvPr>
            <p:cNvSpPr/>
            <p:nvPr/>
          </p:nvSpPr>
          <p:spPr>
            <a:xfrm rot="5400000">
              <a:off x="2142976" y="5996153"/>
              <a:ext cx="1929130" cy="1851965"/>
            </a:xfrm>
            <a:custGeom>
              <a:avLst/>
              <a:gdLst/>
              <a:ahLst/>
              <a:cxnLst/>
              <a:rect l="l" t="t" r="r" b="b"/>
              <a:pathLst>
                <a:path w="1929130" h="1851965">
                  <a:moveTo>
                    <a:pt x="0" y="0"/>
                  </a:moveTo>
                  <a:lnTo>
                    <a:pt x="1929129" y="0"/>
                  </a:lnTo>
                  <a:lnTo>
                    <a:pt x="1929129" y="1851964"/>
                  </a:lnTo>
                  <a:lnTo>
                    <a:pt x="0" y="1851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53">
              <a:extLst>
                <a:ext uri="{FF2B5EF4-FFF2-40B4-BE49-F238E27FC236}">
                  <a16:creationId xmlns:a16="http://schemas.microsoft.com/office/drawing/2014/main" id="{5122C5BA-64ED-FA4F-2664-368A1D03198A}"/>
                </a:ext>
              </a:extLst>
            </p:cNvPr>
            <p:cNvSpPr/>
            <p:nvPr/>
          </p:nvSpPr>
          <p:spPr>
            <a:xfrm rot="5400000">
              <a:off x="9331036" y="5996153"/>
              <a:ext cx="1929130" cy="1851965"/>
            </a:xfrm>
            <a:custGeom>
              <a:avLst/>
              <a:gdLst/>
              <a:ahLst/>
              <a:cxnLst/>
              <a:rect l="l" t="t" r="r" b="b"/>
              <a:pathLst>
                <a:path w="1929130" h="1851965">
                  <a:moveTo>
                    <a:pt x="0" y="0"/>
                  </a:moveTo>
                  <a:lnTo>
                    <a:pt x="1929130" y="0"/>
                  </a:lnTo>
                  <a:lnTo>
                    <a:pt x="1929130" y="1851964"/>
                  </a:lnTo>
                  <a:lnTo>
                    <a:pt x="0" y="1851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8B17619D-3D6F-2334-5BE6-97145173D17E}"/>
                </a:ext>
              </a:extLst>
            </p:cNvPr>
            <p:cNvSpPr/>
            <p:nvPr/>
          </p:nvSpPr>
          <p:spPr>
            <a:xfrm rot="5400000" flipV="1">
              <a:off x="2142976" y="4304764"/>
              <a:ext cx="1929130" cy="1851965"/>
            </a:xfrm>
            <a:custGeom>
              <a:avLst/>
              <a:gdLst/>
              <a:ahLst/>
              <a:cxnLst/>
              <a:rect l="l" t="t" r="r" b="b"/>
              <a:pathLst>
                <a:path w="1929130" h="1851965">
                  <a:moveTo>
                    <a:pt x="0" y="1851964"/>
                  </a:moveTo>
                  <a:lnTo>
                    <a:pt x="1929129" y="1851964"/>
                  </a:lnTo>
                  <a:lnTo>
                    <a:pt x="1929129" y="0"/>
                  </a:lnTo>
                  <a:lnTo>
                    <a:pt x="0" y="0"/>
                  </a:lnTo>
                  <a:lnTo>
                    <a:pt x="0" y="1851964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55">
              <a:extLst>
                <a:ext uri="{FF2B5EF4-FFF2-40B4-BE49-F238E27FC236}">
                  <a16:creationId xmlns:a16="http://schemas.microsoft.com/office/drawing/2014/main" id="{1B627E74-AEF9-E996-1C67-63C1315E27F6}"/>
                </a:ext>
              </a:extLst>
            </p:cNvPr>
            <p:cNvSpPr/>
            <p:nvPr/>
          </p:nvSpPr>
          <p:spPr>
            <a:xfrm rot="5400000" flipV="1">
              <a:off x="9331036" y="4304764"/>
              <a:ext cx="1929130" cy="1851965"/>
            </a:xfrm>
            <a:custGeom>
              <a:avLst/>
              <a:gdLst/>
              <a:ahLst/>
              <a:cxnLst/>
              <a:rect l="l" t="t" r="r" b="b"/>
              <a:pathLst>
                <a:path w="1929130" h="1851965">
                  <a:moveTo>
                    <a:pt x="0" y="1851964"/>
                  </a:moveTo>
                  <a:lnTo>
                    <a:pt x="1929130" y="1851964"/>
                  </a:lnTo>
                  <a:lnTo>
                    <a:pt x="1929130" y="0"/>
                  </a:lnTo>
                  <a:lnTo>
                    <a:pt x="0" y="0"/>
                  </a:lnTo>
                  <a:lnTo>
                    <a:pt x="0" y="1851964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FF1B5F1A-820F-DE12-089C-B41BA624C6DF}"/>
                </a:ext>
              </a:extLst>
            </p:cNvPr>
            <p:cNvSpPr/>
            <p:nvPr/>
          </p:nvSpPr>
          <p:spPr>
            <a:xfrm rot="5400000">
              <a:off x="2142976" y="2610333"/>
              <a:ext cx="1929130" cy="1851965"/>
            </a:xfrm>
            <a:custGeom>
              <a:avLst/>
              <a:gdLst/>
              <a:ahLst/>
              <a:cxnLst/>
              <a:rect l="l" t="t" r="r" b="b"/>
              <a:pathLst>
                <a:path w="1929130" h="1851965">
                  <a:moveTo>
                    <a:pt x="0" y="0"/>
                  </a:moveTo>
                  <a:lnTo>
                    <a:pt x="1929129" y="0"/>
                  </a:lnTo>
                  <a:lnTo>
                    <a:pt x="1929129" y="1851964"/>
                  </a:lnTo>
                  <a:lnTo>
                    <a:pt x="0" y="1851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4F37B26A-1420-ABEF-B3D8-50348C1FB42E}"/>
                </a:ext>
              </a:extLst>
            </p:cNvPr>
            <p:cNvSpPr/>
            <p:nvPr/>
          </p:nvSpPr>
          <p:spPr>
            <a:xfrm rot="5400000">
              <a:off x="9331036" y="2610333"/>
              <a:ext cx="1929130" cy="1851965"/>
            </a:xfrm>
            <a:custGeom>
              <a:avLst/>
              <a:gdLst/>
              <a:ahLst/>
              <a:cxnLst/>
              <a:rect l="l" t="t" r="r" b="b"/>
              <a:pathLst>
                <a:path w="1929130" h="1851965">
                  <a:moveTo>
                    <a:pt x="0" y="0"/>
                  </a:moveTo>
                  <a:lnTo>
                    <a:pt x="1929130" y="0"/>
                  </a:lnTo>
                  <a:lnTo>
                    <a:pt x="1929130" y="1851964"/>
                  </a:lnTo>
                  <a:lnTo>
                    <a:pt x="0" y="1851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1" name="Group 58">
              <a:extLst>
                <a:ext uri="{FF2B5EF4-FFF2-40B4-BE49-F238E27FC236}">
                  <a16:creationId xmlns:a16="http://schemas.microsoft.com/office/drawing/2014/main" id="{0CAA986D-5904-E3BE-973C-2E3894B43F38}"/>
                </a:ext>
              </a:extLst>
            </p:cNvPr>
            <p:cNvGrpSpPr/>
            <p:nvPr/>
          </p:nvGrpSpPr>
          <p:grpSpPr>
            <a:xfrm>
              <a:off x="2606409" y="3001676"/>
              <a:ext cx="1002262" cy="1002262"/>
              <a:chOff x="0" y="0"/>
              <a:chExt cx="812800" cy="812800"/>
            </a:xfrm>
          </p:grpSpPr>
          <p:sp>
            <p:nvSpPr>
              <p:cNvPr id="172" name="Freeform 59">
                <a:extLst>
                  <a:ext uri="{FF2B5EF4-FFF2-40B4-BE49-F238E27FC236}">
                    <a16:creationId xmlns:a16="http://schemas.microsoft.com/office/drawing/2014/main" id="{0ABBDC86-8DA1-0E7D-41F8-4BA1D508BBE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2F5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TextBox 60">
                <a:extLst>
                  <a:ext uri="{FF2B5EF4-FFF2-40B4-BE49-F238E27FC236}">
                    <a16:creationId xmlns:a16="http://schemas.microsoft.com/office/drawing/2014/main" id="{1F937CA5-177C-C410-DD0D-937ACA5B2092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 dirty="0">
                    <a:solidFill>
                      <a:srgbClr val="FFFFFF"/>
                    </a:solidFill>
                    <a:ea typeface="Calibri Light" panose="020F0302020204030204" pitchFamily="34" charset="0"/>
                    <a:cs typeface="Calibri Light" panose="020F0302020204030204" pitchFamily="34" charset="0"/>
                    <a:sym typeface="TT Hoves Bold"/>
                  </a:rPr>
                  <a:t>01</a:t>
                </a:r>
              </a:p>
            </p:txBody>
          </p:sp>
        </p:grpSp>
        <p:grpSp>
          <p:nvGrpSpPr>
            <p:cNvPr id="174" name="Group 61">
              <a:extLst>
                <a:ext uri="{FF2B5EF4-FFF2-40B4-BE49-F238E27FC236}">
                  <a16:creationId xmlns:a16="http://schemas.microsoft.com/office/drawing/2014/main" id="{7A69F1A5-9609-0B83-515B-3DC8F8F80C38}"/>
                </a:ext>
              </a:extLst>
            </p:cNvPr>
            <p:cNvGrpSpPr/>
            <p:nvPr/>
          </p:nvGrpSpPr>
          <p:grpSpPr>
            <a:xfrm>
              <a:off x="9794470" y="3001676"/>
              <a:ext cx="1002262" cy="1002262"/>
              <a:chOff x="0" y="0"/>
              <a:chExt cx="812800" cy="812800"/>
            </a:xfrm>
          </p:grpSpPr>
          <p:sp>
            <p:nvSpPr>
              <p:cNvPr id="175" name="Freeform 62">
                <a:extLst>
                  <a:ext uri="{FF2B5EF4-FFF2-40B4-BE49-F238E27FC236}">
                    <a16:creationId xmlns:a16="http://schemas.microsoft.com/office/drawing/2014/main" id="{6BC05345-7B29-2C6B-FAB9-639F5593E68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A6A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TextBox 63">
                <a:extLst>
                  <a:ext uri="{FF2B5EF4-FFF2-40B4-BE49-F238E27FC236}">
                    <a16:creationId xmlns:a16="http://schemas.microsoft.com/office/drawing/2014/main" id="{6AF7F4F0-4F6B-BD40-87A8-24E6BCFE9083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 dirty="0">
                    <a:solidFill>
                      <a:srgbClr val="000000"/>
                    </a:solidFill>
                    <a:ea typeface="Calibri Light" panose="020F0302020204030204" pitchFamily="34" charset="0"/>
                    <a:cs typeface="Calibri Light" panose="020F0302020204030204" pitchFamily="34" charset="0"/>
                    <a:sym typeface="TT Hoves Bold"/>
                  </a:rPr>
                  <a:t>05</a:t>
                </a:r>
              </a:p>
            </p:txBody>
          </p:sp>
        </p:grpSp>
        <p:grpSp>
          <p:nvGrpSpPr>
            <p:cNvPr id="177" name="Group 64">
              <a:extLst>
                <a:ext uri="{FF2B5EF4-FFF2-40B4-BE49-F238E27FC236}">
                  <a16:creationId xmlns:a16="http://schemas.microsoft.com/office/drawing/2014/main" id="{7813E798-32C0-BE19-9BFC-82F5E859FD25}"/>
                </a:ext>
              </a:extLst>
            </p:cNvPr>
            <p:cNvGrpSpPr/>
            <p:nvPr/>
          </p:nvGrpSpPr>
          <p:grpSpPr>
            <a:xfrm>
              <a:off x="2606409" y="4696107"/>
              <a:ext cx="1002262" cy="1002262"/>
              <a:chOff x="0" y="0"/>
              <a:chExt cx="812800" cy="812800"/>
            </a:xfrm>
          </p:grpSpPr>
          <p:sp>
            <p:nvSpPr>
              <p:cNvPr id="178" name="Freeform 65">
                <a:extLst>
                  <a:ext uri="{FF2B5EF4-FFF2-40B4-BE49-F238E27FC236}">
                    <a16:creationId xmlns:a16="http://schemas.microsoft.com/office/drawing/2014/main" id="{59F13C6E-8BFB-A83B-BBC9-AD0CC61972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54B7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TextBox 66">
                <a:extLst>
                  <a:ext uri="{FF2B5EF4-FFF2-40B4-BE49-F238E27FC236}">
                    <a16:creationId xmlns:a16="http://schemas.microsoft.com/office/drawing/2014/main" id="{68C27FB0-E674-DF7F-D8D2-957B356DE735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 dirty="0">
                    <a:solidFill>
                      <a:srgbClr val="FFFFFF"/>
                    </a:solidFill>
                    <a:ea typeface="Calibri Light" panose="020F0302020204030204" pitchFamily="34" charset="0"/>
                    <a:cs typeface="Calibri Light" panose="020F0302020204030204" pitchFamily="34" charset="0"/>
                    <a:sym typeface="TT Hoves Bold"/>
                  </a:rPr>
                  <a:t>02</a:t>
                </a:r>
              </a:p>
            </p:txBody>
          </p:sp>
        </p:grpSp>
        <p:grpSp>
          <p:nvGrpSpPr>
            <p:cNvPr id="180" name="Group 67">
              <a:extLst>
                <a:ext uri="{FF2B5EF4-FFF2-40B4-BE49-F238E27FC236}">
                  <a16:creationId xmlns:a16="http://schemas.microsoft.com/office/drawing/2014/main" id="{F4BFDAD6-2D40-ABD6-B6CC-310EC556C6EB}"/>
                </a:ext>
              </a:extLst>
            </p:cNvPr>
            <p:cNvGrpSpPr/>
            <p:nvPr/>
          </p:nvGrpSpPr>
          <p:grpSpPr>
            <a:xfrm>
              <a:off x="9794470" y="4696107"/>
              <a:ext cx="1002262" cy="1002262"/>
              <a:chOff x="0" y="0"/>
              <a:chExt cx="812800" cy="812800"/>
            </a:xfrm>
          </p:grpSpPr>
          <p:sp>
            <p:nvSpPr>
              <p:cNvPr id="181" name="Freeform 68">
                <a:extLst>
                  <a:ext uri="{FF2B5EF4-FFF2-40B4-BE49-F238E27FC236}">
                    <a16:creationId xmlns:a16="http://schemas.microsoft.com/office/drawing/2014/main" id="{A90487FC-8695-C6C4-3837-39869F1B396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2C79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TextBox 69">
                <a:extLst>
                  <a:ext uri="{FF2B5EF4-FFF2-40B4-BE49-F238E27FC236}">
                    <a16:creationId xmlns:a16="http://schemas.microsoft.com/office/drawing/2014/main" id="{85F1C0FB-9F53-3ABC-9F57-FDCF9AFD174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 dirty="0">
                    <a:solidFill>
                      <a:srgbClr val="000000"/>
                    </a:solidFill>
                    <a:ea typeface="Calibri Light" panose="020F0302020204030204" pitchFamily="34" charset="0"/>
                    <a:cs typeface="Calibri Light" panose="020F0302020204030204" pitchFamily="34" charset="0"/>
                    <a:sym typeface="TT Hoves Bold"/>
                  </a:rPr>
                  <a:t>06</a:t>
                </a:r>
              </a:p>
            </p:txBody>
          </p:sp>
        </p:grpSp>
        <p:grpSp>
          <p:nvGrpSpPr>
            <p:cNvPr id="183" name="Group 70">
              <a:extLst>
                <a:ext uri="{FF2B5EF4-FFF2-40B4-BE49-F238E27FC236}">
                  <a16:creationId xmlns:a16="http://schemas.microsoft.com/office/drawing/2014/main" id="{F822CD81-D636-947F-0188-86DFF51FAA2F}"/>
                </a:ext>
              </a:extLst>
            </p:cNvPr>
            <p:cNvGrpSpPr/>
            <p:nvPr/>
          </p:nvGrpSpPr>
          <p:grpSpPr>
            <a:xfrm>
              <a:off x="2606409" y="6387496"/>
              <a:ext cx="1002262" cy="1002262"/>
              <a:chOff x="0" y="0"/>
              <a:chExt cx="812800" cy="812800"/>
            </a:xfrm>
          </p:grpSpPr>
          <p:sp>
            <p:nvSpPr>
              <p:cNvPr id="184" name="Freeform 71">
                <a:extLst>
                  <a:ext uri="{FF2B5EF4-FFF2-40B4-BE49-F238E27FC236}">
                    <a16:creationId xmlns:a16="http://schemas.microsoft.com/office/drawing/2014/main" id="{3EF3A6D5-7106-85C4-18FE-91FC820C157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6A9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TextBox 72">
                <a:extLst>
                  <a:ext uri="{FF2B5EF4-FFF2-40B4-BE49-F238E27FC236}">
                    <a16:creationId xmlns:a16="http://schemas.microsoft.com/office/drawing/2014/main" id="{3B8DB5AF-2AD6-54E5-EA86-32703457D3AE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 dirty="0">
                    <a:solidFill>
                      <a:srgbClr val="FFFFFF"/>
                    </a:solidFill>
                    <a:ea typeface="Calibri Light" panose="020F0302020204030204" pitchFamily="34" charset="0"/>
                    <a:cs typeface="Calibri Light" panose="020F0302020204030204" pitchFamily="34" charset="0"/>
                    <a:sym typeface="TT Hoves Bold"/>
                  </a:rPr>
                  <a:t>03</a:t>
                </a:r>
              </a:p>
            </p:txBody>
          </p:sp>
        </p:grpSp>
        <p:grpSp>
          <p:nvGrpSpPr>
            <p:cNvPr id="186" name="Group 73">
              <a:extLst>
                <a:ext uri="{FF2B5EF4-FFF2-40B4-BE49-F238E27FC236}">
                  <a16:creationId xmlns:a16="http://schemas.microsoft.com/office/drawing/2014/main" id="{398E4DC7-CB01-562E-1264-779D4AEC361A}"/>
                </a:ext>
              </a:extLst>
            </p:cNvPr>
            <p:cNvGrpSpPr/>
            <p:nvPr/>
          </p:nvGrpSpPr>
          <p:grpSpPr>
            <a:xfrm>
              <a:off x="9794470" y="6387496"/>
              <a:ext cx="1002262" cy="1002262"/>
              <a:chOff x="0" y="0"/>
              <a:chExt cx="812800" cy="812800"/>
            </a:xfrm>
          </p:grpSpPr>
          <p:sp>
            <p:nvSpPr>
              <p:cNvPr id="187" name="Freeform 74">
                <a:extLst>
                  <a:ext uri="{FF2B5EF4-FFF2-40B4-BE49-F238E27FC236}">
                    <a16:creationId xmlns:a16="http://schemas.microsoft.com/office/drawing/2014/main" id="{1FCA7394-3367-8C59-73C4-339CB285E11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3E38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TextBox 75">
                <a:extLst>
                  <a:ext uri="{FF2B5EF4-FFF2-40B4-BE49-F238E27FC236}">
                    <a16:creationId xmlns:a16="http://schemas.microsoft.com/office/drawing/2014/main" id="{235C1148-DD56-B29B-ADBF-76F69674325C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 dirty="0">
                    <a:solidFill>
                      <a:srgbClr val="000000"/>
                    </a:solidFill>
                    <a:ea typeface="Calibri Light" panose="020F0302020204030204" pitchFamily="34" charset="0"/>
                    <a:cs typeface="Calibri Light" panose="020F0302020204030204" pitchFamily="34" charset="0"/>
                    <a:sym typeface="TT Hoves Bold"/>
                  </a:rPr>
                  <a:t>07</a:t>
                </a:r>
              </a:p>
            </p:txBody>
          </p:sp>
        </p:grpSp>
        <p:grpSp>
          <p:nvGrpSpPr>
            <p:cNvPr id="189" name="Group 76">
              <a:extLst>
                <a:ext uri="{FF2B5EF4-FFF2-40B4-BE49-F238E27FC236}">
                  <a16:creationId xmlns:a16="http://schemas.microsoft.com/office/drawing/2014/main" id="{470DEC72-81BB-C13C-D952-A073DE9B35C7}"/>
                </a:ext>
              </a:extLst>
            </p:cNvPr>
            <p:cNvGrpSpPr/>
            <p:nvPr/>
          </p:nvGrpSpPr>
          <p:grpSpPr>
            <a:xfrm>
              <a:off x="2606409" y="8083314"/>
              <a:ext cx="1002262" cy="1002262"/>
              <a:chOff x="0" y="0"/>
              <a:chExt cx="812800" cy="812800"/>
            </a:xfrm>
          </p:grpSpPr>
          <p:sp>
            <p:nvSpPr>
              <p:cNvPr id="190" name="Freeform 77">
                <a:extLst>
                  <a:ext uri="{FF2B5EF4-FFF2-40B4-BE49-F238E27FC236}">
                    <a16:creationId xmlns:a16="http://schemas.microsoft.com/office/drawing/2014/main" id="{9BFC22F2-47FF-845E-D6AB-3E63F90F31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89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TextBox 78">
                <a:extLst>
                  <a:ext uri="{FF2B5EF4-FFF2-40B4-BE49-F238E27FC236}">
                    <a16:creationId xmlns:a16="http://schemas.microsoft.com/office/drawing/2014/main" id="{5A534196-62F0-92B3-A8FC-AD33B47F8277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 dirty="0">
                    <a:solidFill>
                      <a:srgbClr val="FFFFFF"/>
                    </a:solidFill>
                    <a:ea typeface="Calibri Light" panose="020F0302020204030204" pitchFamily="34" charset="0"/>
                    <a:cs typeface="Calibri Light" panose="020F0302020204030204" pitchFamily="34" charset="0"/>
                    <a:sym typeface="TT Hoves Bold"/>
                  </a:rPr>
                  <a:t>04</a:t>
                </a:r>
              </a:p>
            </p:txBody>
          </p:sp>
        </p:grpSp>
        <p:grpSp>
          <p:nvGrpSpPr>
            <p:cNvPr id="192" name="Group 79">
              <a:extLst>
                <a:ext uri="{FF2B5EF4-FFF2-40B4-BE49-F238E27FC236}">
                  <a16:creationId xmlns:a16="http://schemas.microsoft.com/office/drawing/2014/main" id="{9F5CD53F-13E7-63BA-9285-03BBA9977596}"/>
                </a:ext>
              </a:extLst>
            </p:cNvPr>
            <p:cNvGrpSpPr/>
            <p:nvPr/>
          </p:nvGrpSpPr>
          <p:grpSpPr>
            <a:xfrm>
              <a:off x="9794470" y="8083314"/>
              <a:ext cx="1002262" cy="1002262"/>
              <a:chOff x="0" y="0"/>
              <a:chExt cx="812800" cy="812800"/>
            </a:xfrm>
          </p:grpSpPr>
          <p:sp>
            <p:nvSpPr>
              <p:cNvPr id="193" name="Freeform 80">
                <a:extLst>
                  <a:ext uri="{FF2B5EF4-FFF2-40B4-BE49-F238E27FC236}">
                    <a16:creationId xmlns:a16="http://schemas.microsoft.com/office/drawing/2014/main" id="{83CE5A84-3A5C-E840-EFD1-79A879DDB2A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CFA7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TextBox 81">
                <a:extLst>
                  <a:ext uri="{FF2B5EF4-FFF2-40B4-BE49-F238E27FC236}">
                    <a16:creationId xmlns:a16="http://schemas.microsoft.com/office/drawing/2014/main" id="{9CFBFDBE-4C25-75D2-0DF3-FA482D189791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 dirty="0">
                    <a:solidFill>
                      <a:srgbClr val="000000"/>
                    </a:solidFill>
                    <a:ea typeface="Calibri Light" panose="020F0302020204030204" pitchFamily="34" charset="0"/>
                    <a:cs typeface="Calibri Light" panose="020F0302020204030204" pitchFamily="34" charset="0"/>
                    <a:sym typeface="TT Hoves Bold"/>
                  </a:rPr>
                  <a:t>08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81E796-4559-0291-CDC9-43D4E258D14C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lendar with blue and white text&#10;&#10;AI-generated content may be incorrect.">
            <a:extLst>
              <a:ext uri="{FF2B5EF4-FFF2-40B4-BE49-F238E27FC236}">
                <a16:creationId xmlns:a16="http://schemas.microsoft.com/office/drawing/2014/main" id="{B1CC70E5-20EA-0AA1-BDD0-0C445444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8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E2607B4-3A41-E423-15BD-AFAED26817DE}"/>
              </a:ext>
            </a:extLst>
          </p:cNvPr>
          <p:cNvSpPr txBox="1"/>
          <p:nvPr/>
        </p:nvSpPr>
        <p:spPr>
          <a:xfrm>
            <a:off x="312517" y="496400"/>
            <a:ext cx="7315200" cy="51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50" dirty="0">
                <a:solidFill>
                  <a:srgbClr val="124E73"/>
                </a:solidFill>
                <a:ea typeface="MuseoModerno Medium" pitchFamily="34" charset="-122"/>
                <a:cs typeface="MuseoModerno Medium" pitchFamily="34" charset="-120"/>
              </a:rPr>
              <a:t>Budgetary Estimate</a:t>
            </a:r>
            <a:endParaRPr lang="en-US" sz="4450" dirty="0"/>
          </a:p>
        </p:txBody>
      </p:sp>
      <p:sp>
        <p:nvSpPr>
          <p:cNvPr id="29" name="AutoShape 2">
            <a:extLst>
              <a:ext uri="{FF2B5EF4-FFF2-40B4-BE49-F238E27FC236}">
                <a16:creationId xmlns:a16="http://schemas.microsoft.com/office/drawing/2014/main" id="{E3E75CAD-A58D-71E5-53E3-A23FDC280353}"/>
              </a:ext>
            </a:extLst>
          </p:cNvPr>
          <p:cNvSpPr/>
          <p:nvPr/>
        </p:nvSpPr>
        <p:spPr>
          <a:xfrm flipV="1">
            <a:off x="4958312" y="4041555"/>
            <a:ext cx="2746175" cy="18860"/>
          </a:xfrm>
          <a:prstGeom prst="line">
            <a:avLst/>
          </a:prstGeom>
          <a:ln w="19050" cap="flat">
            <a:solidFill>
              <a:srgbClr val="292F57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41C006D0-DD33-1689-39C4-E1B40EFB61B9}"/>
              </a:ext>
            </a:extLst>
          </p:cNvPr>
          <p:cNvSpPr/>
          <p:nvPr/>
        </p:nvSpPr>
        <p:spPr>
          <a:xfrm flipV="1">
            <a:off x="7704488" y="2732800"/>
            <a:ext cx="2746175" cy="11221"/>
          </a:xfrm>
          <a:prstGeom prst="line">
            <a:avLst/>
          </a:prstGeom>
          <a:ln w="19050" cap="flat">
            <a:solidFill>
              <a:srgbClr val="016A95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D0FC1AED-F9AA-B668-BA97-9330EAD56EDB}"/>
              </a:ext>
            </a:extLst>
          </p:cNvPr>
          <p:cNvSpPr/>
          <p:nvPr/>
        </p:nvSpPr>
        <p:spPr>
          <a:xfrm>
            <a:off x="2955406" y="2753756"/>
            <a:ext cx="2652124" cy="1311596"/>
          </a:xfrm>
          <a:custGeom>
            <a:avLst/>
            <a:gdLst/>
            <a:ahLst/>
            <a:cxnLst/>
            <a:rect l="l" t="t" r="r" b="b"/>
            <a:pathLst>
              <a:path w="2652124" h="1311596">
                <a:moveTo>
                  <a:pt x="0" y="0"/>
                </a:moveTo>
                <a:lnTo>
                  <a:pt x="2652124" y="0"/>
                </a:lnTo>
                <a:lnTo>
                  <a:pt x="2652124" y="1311596"/>
                </a:lnTo>
                <a:lnTo>
                  <a:pt x="0" y="1311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id="{CC2D451B-8478-6609-D9B9-8831B1C2164C}"/>
              </a:ext>
            </a:extLst>
          </p:cNvPr>
          <p:cNvGrpSpPr/>
          <p:nvPr/>
        </p:nvGrpSpPr>
        <p:grpSpPr>
          <a:xfrm>
            <a:off x="4444386" y="2895628"/>
            <a:ext cx="1027853" cy="1027853"/>
            <a:chOff x="0" y="0"/>
            <a:chExt cx="812800" cy="812800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88A88A59-5578-0A32-E87A-FF80B31A88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F56"/>
            </a:solidFill>
            <a:ln w="19050" cap="sq">
              <a:solidFill>
                <a:srgbClr val="F1F3F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D834CE97-DE83-EE47-2091-747EB5C9F3F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6835" tIns="36835" rIns="36835" bIns="36835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Freeform 10">
            <a:extLst>
              <a:ext uri="{FF2B5EF4-FFF2-40B4-BE49-F238E27FC236}">
                <a16:creationId xmlns:a16="http://schemas.microsoft.com/office/drawing/2014/main" id="{24DCFB71-FAA9-C753-3FEF-B53D91CD0CC0}"/>
              </a:ext>
            </a:extLst>
          </p:cNvPr>
          <p:cNvSpPr/>
          <p:nvPr/>
        </p:nvSpPr>
        <p:spPr>
          <a:xfrm>
            <a:off x="5701581" y="2753756"/>
            <a:ext cx="2652124" cy="1311596"/>
          </a:xfrm>
          <a:custGeom>
            <a:avLst/>
            <a:gdLst/>
            <a:ahLst/>
            <a:cxnLst/>
            <a:rect l="l" t="t" r="r" b="b"/>
            <a:pathLst>
              <a:path w="2652124" h="1311596">
                <a:moveTo>
                  <a:pt x="0" y="0"/>
                </a:moveTo>
                <a:lnTo>
                  <a:pt x="2652124" y="0"/>
                </a:lnTo>
                <a:lnTo>
                  <a:pt x="2652124" y="1311596"/>
                </a:lnTo>
                <a:lnTo>
                  <a:pt x="0" y="1311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11C5A6BD-21A0-C98B-54F8-DC4F336DEDD6}"/>
              </a:ext>
            </a:extLst>
          </p:cNvPr>
          <p:cNvGrpSpPr/>
          <p:nvPr/>
        </p:nvGrpSpPr>
        <p:grpSpPr>
          <a:xfrm>
            <a:off x="7190561" y="2895628"/>
            <a:ext cx="1027853" cy="1027853"/>
            <a:chOff x="0" y="0"/>
            <a:chExt cx="812800" cy="812800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BDC3D66B-EB8C-F48D-CA92-9989BD7DA2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6A95"/>
            </a:solidFill>
            <a:ln w="19050" cap="sq">
              <a:solidFill>
                <a:srgbClr val="F1F3F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05A0CCA3-BED5-4444-5164-D69224A47EB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6835" tIns="36835" rIns="36835" bIns="36835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Freeform 14">
            <a:extLst>
              <a:ext uri="{FF2B5EF4-FFF2-40B4-BE49-F238E27FC236}">
                <a16:creationId xmlns:a16="http://schemas.microsoft.com/office/drawing/2014/main" id="{F028EBCA-9E80-94B9-B1D8-D23934FCF589}"/>
              </a:ext>
            </a:extLst>
          </p:cNvPr>
          <p:cNvSpPr/>
          <p:nvPr/>
        </p:nvSpPr>
        <p:spPr>
          <a:xfrm>
            <a:off x="8447757" y="2753756"/>
            <a:ext cx="2652124" cy="1311596"/>
          </a:xfrm>
          <a:custGeom>
            <a:avLst/>
            <a:gdLst/>
            <a:ahLst/>
            <a:cxnLst/>
            <a:rect l="l" t="t" r="r" b="b"/>
            <a:pathLst>
              <a:path w="2652124" h="1311596">
                <a:moveTo>
                  <a:pt x="0" y="0"/>
                </a:moveTo>
                <a:lnTo>
                  <a:pt x="2652124" y="0"/>
                </a:lnTo>
                <a:lnTo>
                  <a:pt x="2652124" y="1311596"/>
                </a:lnTo>
                <a:lnTo>
                  <a:pt x="0" y="13115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15">
            <a:extLst>
              <a:ext uri="{FF2B5EF4-FFF2-40B4-BE49-F238E27FC236}">
                <a16:creationId xmlns:a16="http://schemas.microsoft.com/office/drawing/2014/main" id="{155ABE9E-1D98-27CB-7A7B-E733D1389257}"/>
              </a:ext>
            </a:extLst>
          </p:cNvPr>
          <p:cNvGrpSpPr/>
          <p:nvPr/>
        </p:nvGrpSpPr>
        <p:grpSpPr>
          <a:xfrm>
            <a:off x="9936736" y="2895628"/>
            <a:ext cx="1027853" cy="1027853"/>
            <a:chOff x="0" y="0"/>
            <a:chExt cx="812800" cy="812800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E97631AD-8295-DA84-6868-4915C14800B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89F"/>
            </a:solidFill>
            <a:ln w="19050" cap="sq">
              <a:solidFill>
                <a:srgbClr val="F1F3F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17">
              <a:extLst>
                <a:ext uri="{FF2B5EF4-FFF2-40B4-BE49-F238E27FC236}">
                  <a16:creationId xmlns:a16="http://schemas.microsoft.com/office/drawing/2014/main" id="{0B7C9009-36B7-1760-E9BB-C4F1DEE6C33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6835" tIns="36835" rIns="36835" bIns="36835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7">
            <a:extLst>
              <a:ext uri="{FF2B5EF4-FFF2-40B4-BE49-F238E27FC236}">
                <a16:creationId xmlns:a16="http://schemas.microsoft.com/office/drawing/2014/main" id="{E900A9FC-64B5-B2E6-9A51-973946CB4F74}"/>
              </a:ext>
            </a:extLst>
          </p:cNvPr>
          <p:cNvSpPr txBox="1"/>
          <p:nvPr/>
        </p:nvSpPr>
        <p:spPr>
          <a:xfrm>
            <a:off x="4785517" y="3249253"/>
            <a:ext cx="1171277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FFFF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 Bold"/>
              </a:rPr>
              <a:t>01</a:t>
            </a:r>
          </a:p>
        </p:txBody>
      </p:sp>
      <p:sp>
        <p:nvSpPr>
          <p:cNvPr id="49" name="TextBox 47">
            <a:extLst>
              <a:ext uri="{FF2B5EF4-FFF2-40B4-BE49-F238E27FC236}">
                <a16:creationId xmlns:a16="http://schemas.microsoft.com/office/drawing/2014/main" id="{DB899471-94D8-B64E-62F4-D177252853AC}"/>
              </a:ext>
            </a:extLst>
          </p:cNvPr>
          <p:cNvSpPr txBox="1"/>
          <p:nvPr/>
        </p:nvSpPr>
        <p:spPr>
          <a:xfrm>
            <a:off x="7508457" y="3250096"/>
            <a:ext cx="1171277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FFFF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 Bold"/>
              </a:rPr>
              <a:t>02</a:t>
            </a:r>
          </a:p>
        </p:txBody>
      </p:sp>
      <p:sp>
        <p:nvSpPr>
          <p:cNvPr id="50" name="TextBox 47">
            <a:extLst>
              <a:ext uri="{FF2B5EF4-FFF2-40B4-BE49-F238E27FC236}">
                <a16:creationId xmlns:a16="http://schemas.microsoft.com/office/drawing/2014/main" id="{FC5F457E-292B-6282-C70F-7B4E85826BAB}"/>
              </a:ext>
            </a:extLst>
          </p:cNvPr>
          <p:cNvSpPr txBox="1"/>
          <p:nvPr/>
        </p:nvSpPr>
        <p:spPr>
          <a:xfrm>
            <a:off x="10282589" y="3250939"/>
            <a:ext cx="1171277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FFFF"/>
                </a:solidFill>
                <a:ea typeface="Calibri Light" panose="020F0302020204030204" pitchFamily="34" charset="0"/>
                <a:cs typeface="Calibri Light" panose="020F0302020204030204" pitchFamily="34" charset="0"/>
                <a:sym typeface="TT Hoves Bold"/>
              </a:rPr>
              <a:t>03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CF182F8-CE78-1337-89A4-6CE3A1A2A30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1314"/>
          <a:stretch>
            <a:fillRect/>
          </a:stretch>
        </p:blipFill>
        <p:spPr>
          <a:xfrm>
            <a:off x="1232758" y="4277106"/>
            <a:ext cx="4541402" cy="231091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0C72519-65A8-E2B0-C378-C68C96DD1A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774" y="1078983"/>
            <a:ext cx="6820852" cy="117173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7D57727-7750-09D6-638B-F791923D4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7957" y="4568386"/>
            <a:ext cx="3991532" cy="203863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C6A82BE-A518-358C-1737-E29F073EF6CC}"/>
              </a:ext>
            </a:extLst>
          </p:cNvPr>
          <p:cNvSpPr txBox="1"/>
          <p:nvPr/>
        </p:nvSpPr>
        <p:spPr>
          <a:xfrm>
            <a:off x="3056095" y="3212990"/>
            <a:ext cx="241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Labor Effort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CEC574-0327-7DEE-89E8-C41EA802A5FB}"/>
              </a:ext>
            </a:extLst>
          </p:cNvPr>
          <p:cNvSpPr txBox="1"/>
          <p:nvPr/>
        </p:nvSpPr>
        <p:spPr>
          <a:xfrm>
            <a:off x="5829065" y="3200522"/>
            <a:ext cx="11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Labor Cost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8D0F6C-F5DB-547C-6F33-2B49249E2C4F}"/>
              </a:ext>
            </a:extLst>
          </p:cNvPr>
          <p:cNvSpPr txBox="1"/>
          <p:nvPr/>
        </p:nvSpPr>
        <p:spPr>
          <a:xfrm>
            <a:off x="8569643" y="3193091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Additional </a:t>
            </a:r>
          </a:p>
        </p:txBody>
      </p:sp>
      <p:sp>
        <p:nvSpPr>
          <p:cNvPr id="62" name="Shape 7">
            <a:extLst>
              <a:ext uri="{FF2B5EF4-FFF2-40B4-BE49-F238E27FC236}">
                <a16:creationId xmlns:a16="http://schemas.microsoft.com/office/drawing/2014/main" id="{BC9B2AB1-5D5F-AA07-A48A-B2B7CB849470}"/>
              </a:ext>
            </a:extLst>
          </p:cNvPr>
          <p:cNvSpPr/>
          <p:nvPr/>
        </p:nvSpPr>
        <p:spPr>
          <a:xfrm>
            <a:off x="2032082" y="7091050"/>
            <a:ext cx="11191270" cy="760168"/>
          </a:xfrm>
          <a:prstGeom prst="roundRect">
            <a:avLst>
              <a:gd name="adj" fmla="val 2565"/>
            </a:avLst>
          </a:prstGeom>
          <a:solidFill>
            <a:srgbClr val="C9DDE9"/>
          </a:solidFill>
          <a:ln/>
        </p:spPr>
        <p:txBody>
          <a:bodyPr/>
          <a:lstStyle/>
          <a:p>
            <a:pPr algn="ctr"/>
            <a:r>
              <a:rPr lang="en-US" b="1" dirty="0"/>
              <a:t>Total Budget Needed (MVP)</a:t>
            </a:r>
          </a:p>
          <a:p>
            <a:pPr algn="ctr"/>
            <a:r>
              <a:rPr lang="en-US" b="1" dirty="0"/>
              <a:t>➡️ $50,100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2EDA8-C421-2200-7602-23BD5F84344E}"/>
              </a:ext>
            </a:extLst>
          </p:cNvPr>
          <p:cNvSpPr txBox="1"/>
          <p:nvPr/>
        </p:nvSpPr>
        <p:spPr>
          <a:xfrm>
            <a:off x="12857356" y="7795790"/>
            <a:ext cx="1672683" cy="369332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1058</Words>
  <Application>Microsoft Office PowerPoint</Application>
  <PresentationFormat>Custom</PresentationFormat>
  <Paragraphs>194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Wingdings</vt:lpstr>
      <vt:lpstr>MuseoModerno Medium</vt:lpstr>
      <vt:lpstr>Arial</vt:lpstr>
      <vt:lpstr>Source Sans 3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Krisha Lakhani</dc:creator>
  <cp:lastModifiedBy>Krisha Lakhani</cp:lastModifiedBy>
  <cp:revision>27</cp:revision>
  <dcterms:created xsi:type="dcterms:W3CDTF">2025-11-28T20:33:23Z</dcterms:created>
  <dcterms:modified xsi:type="dcterms:W3CDTF">2025-12-05T22:54:26Z</dcterms:modified>
</cp:coreProperties>
</file>